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notesMasterIdLst>
    <p:notesMasterId r:id="rId17"/>
  </p:notesMasterIdLst>
  <p:sldIdLst>
    <p:sldId id="396" r:id="rId5"/>
    <p:sldId id="406" r:id="rId6"/>
    <p:sldId id="405" r:id="rId7"/>
    <p:sldId id="407" r:id="rId8"/>
    <p:sldId id="408" r:id="rId9"/>
    <p:sldId id="409" r:id="rId10"/>
    <p:sldId id="410" r:id="rId11"/>
    <p:sldId id="411" r:id="rId12"/>
    <p:sldId id="398" r:id="rId13"/>
    <p:sldId id="399" r:id="rId14"/>
    <p:sldId id="400" r:id="rId15"/>
    <p:sldId id="401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96C12DA-3EF4-40EC-8C98-72A2EBDC5443}">
          <p14:sldIdLst>
            <p14:sldId id="396"/>
            <p14:sldId id="406"/>
            <p14:sldId id="405"/>
            <p14:sldId id="407"/>
            <p14:sldId id="408"/>
            <p14:sldId id="409"/>
            <p14:sldId id="410"/>
            <p14:sldId id="411"/>
            <p14:sldId id="398"/>
            <p14:sldId id="399"/>
            <p14:sldId id="400"/>
            <p14:sldId id="4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sca Pavanello" initials="FP" lastIdx="1" clrIdx="0">
    <p:extLst>
      <p:ext uri="{19B8F6BF-5375-455C-9EA6-DF929625EA0E}">
        <p15:presenceInfo xmlns:p15="http://schemas.microsoft.com/office/powerpoint/2012/main" userId="Fosca Pavanello" providerId="None"/>
      </p:ext>
    </p:extLst>
  </p:cmAuthor>
  <p:cmAuthor id="2" name="Fosca" initials="F" lastIdx="1" clrIdx="1">
    <p:extLst>
      <p:ext uri="{19B8F6BF-5375-455C-9EA6-DF929625EA0E}">
        <p15:presenceInfo xmlns:p15="http://schemas.microsoft.com/office/powerpoint/2012/main" userId="Fosca" providerId="None"/>
      </p:ext>
    </p:extLst>
  </p:cmAuthor>
  <p:cmAuthor id="3" name="Carmen Gabriella Pupillo" initials="CGP" lastIdx="1" clrIdx="2">
    <p:extLst>
      <p:ext uri="{19B8F6BF-5375-455C-9EA6-DF929625EA0E}">
        <p15:presenceInfo xmlns:p15="http://schemas.microsoft.com/office/powerpoint/2012/main" userId="Carmen Gabriella Pupil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44546A"/>
    <a:srgbClr val="2F528F"/>
    <a:srgbClr val="1AC5C9"/>
    <a:srgbClr val="97A8C7"/>
    <a:srgbClr val="DAE3F3"/>
    <a:srgbClr val="B7184E"/>
    <a:srgbClr val="4472C4"/>
    <a:srgbClr val="548235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7"/>
    <p:restoredTop sz="96327" autoAdjust="0"/>
  </p:normalViewPr>
  <p:slideViewPr>
    <p:cSldViewPr snapToGrid="0">
      <p:cViewPr varScale="1">
        <p:scale>
          <a:sx n="81" d="100"/>
          <a:sy n="81" d="100"/>
        </p:scale>
        <p:origin x="1075" y="62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e Affinito" userId="d520ae711db22dc5" providerId="LiveId" clId="{6B70BF0A-CDEC-45A4-BADD-84578DFEBAA0}"/>
    <pc:docChg chg="modSld">
      <pc:chgData name="Michele Affinito" userId="d520ae711db22dc5" providerId="LiveId" clId="{6B70BF0A-CDEC-45A4-BADD-84578DFEBAA0}" dt="2022-12-16T08:46:29.539" v="43" actId="13926"/>
      <pc:docMkLst>
        <pc:docMk/>
      </pc:docMkLst>
      <pc:sldChg chg="modSp mod">
        <pc:chgData name="Michele Affinito" userId="d520ae711db22dc5" providerId="LiveId" clId="{6B70BF0A-CDEC-45A4-BADD-84578DFEBAA0}" dt="2022-12-16T08:46:29.539" v="43" actId="13926"/>
        <pc:sldMkLst>
          <pc:docMk/>
          <pc:sldMk cId="906359046" sldId="405"/>
        </pc:sldMkLst>
        <pc:spChg chg="mod">
          <ac:chgData name="Michele Affinito" userId="d520ae711db22dc5" providerId="LiveId" clId="{6B70BF0A-CDEC-45A4-BADD-84578DFEBAA0}" dt="2022-12-16T08:46:29.539" v="43" actId="13926"/>
          <ac:spMkLst>
            <pc:docMk/>
            <pc:sldMk cId="906359046" sldId="405"/>
            <ac:spMk id="11" creationId="{2B39C5EE-3878-A064-7059-738DC559DE5B}"/>
          </ac:spMkLst>
        </pc:spChg>
      </pc:sldChg>
      <pc:sldChg chg="modSp mod">
        <pc:chgData name="Michele Affinito" userId="d520ae711db22dc5" providerId="LiveId" clId="{6B70BF0A-CDEC-45A4-BADD-84578DFEBAA0}" dt="2022-12-16T08:38:08.011" v="42" actId="1076"/>
        <pc:sldMkLst>
          <pc:docMk/>
          <pc:sldMk cId="323791842" sldId="407"/>
        </pc:sldMkLst>
        <pc:spChg chg="mod">
          <ac:chgData name="Michele Affinito" userId="d520ae711db22dc5" providerId="LiveId" clId="{6B70BF0A-CDEC-45A4-BADD-84578DFEBAA0}" dt="2022-12-16T08:38:08.011" v="42" actId="1076"/>
          <ac:spMkLst>
            <pc:docMk/>
            <pc:sldMk cId="323791842" sldId="407"/>
            <ac:spMk id="5" creationId="{47B96215-9485-6CE3-A9F0-87F959E3527C}"/>
          </ac:spMkLst>
        </pc:spChg>
      </pc:sldChg>
    </pc:docChg>
  </pc:docChgLst>
  <pc:docChgLst>
    <pc:chgData name="Michele Affinito" userId="d520ae711db22dc5" providerId="LiveId" clId="{C0E1D6FC-E242-4140-97C9-A869043145D3}"/>
    <pc:docChg chg="undo redo custSel addSld modSld modSection">
      <pc:chgData name="Michele Affinito" userId="d520ae711db22dc5" providerId="LiveId" clId="{C0E1D6FC-E242-4140-97C9-A869043145D3}" dt="2022-12-15T17:31:39.481" v="184" actId="20577"/>
      <pc:docMkLst>
        <pc:docMk/>
      </pc:docMkLst>
      <pc:sldChg chg="delSp modSp mod">
        <pc:chgData name="Michele Affinito" userId="d520ae711db22dc5" providerId="LiveId" clId="{C0E1D6FC-E242-4140-97C9-A869043145D3}" dt="2022-12-15T17:14:49.254" v="88" actId="20577"/>
        <pc:sldMkLst>
          <pc:docMk/>
          <pc:sldMk cId="1056161385" sldId="396"/>
        </pc:sldMkLst>
        <pc:spChg chg="del">
          <ac:chgData name="Michele Affinito" userId="d520ae711db22dc5" providerId="LiveId" clId="{C0E1D6FC-E242-4140-97C9-A869043145D3}" dt="2022-12-15T16:54:42.138" v="2" actId="478"/>
          <ac:spMkLst>
            <pc:docMk/>
            <pc:sldMk cId="1056161385" sldId="396"/>
            <ac:spMk id="3" creationId="{30987E87-50D9-0A19-73E3-04C36A38C5D2}"/>
          </ac:spMkLst>
        </pc:spChg>
        <pc:spChg chg="mod">
          <ac:chgData name="Michele Affinito" userId="d520ae711db22dc5" providerId="LiveId" clId="{C0E1D6FC-E242-4140-97C9-A869043145D3}" dt="2022-12-15T16:54:39.351" v="1" actId="1076"/>
          <ac:spMkLst>
            <pc:docMk/>
            <pc:sldMk cId="1056161385" sldId="396"/>
            <ac:spMk id="11" creationId="{8FE9C195-AA27-EF4F-4C03-2D89D3725F9D}"/>
          </ac:spMkLst>
        </pc:spChg>
        <pc:spChg chg="mod">
          <ac:chgData name="Michele Affinito" userId="d520ae711db22dc5" providerId="LiveId" clId="{C0E1D6FC-E242-4140-97C9-A869043145D3}" dt="2022-12-15T17:14:49.254" v="88" actId="20577"/>
          <ac:spMkLst>
            <pc:docMk/>
            <pc:sldMk cId="1056161385" sldId="396"/>
            <ac:spMk id="12" creationId="{4E12805B-5F60-EA40-BA46-A5326288627A}"/>
          </ac:spMkLst>
        </pc:spChg>
      </pc:sldChg>
      <pc:sldChg chg="modSp mod">
        <pc:chgData name="Michele Affinito" userId="d520ae711db22dc5" providerId="LiveId" clId="{C0E1D6FC-E242-4140-97C9-A869043145D3}" dt="2022-12-15T16:59:20.933" v="25" actId="1076"/>
        <pc:sldMkLst>
          <pc:docMk/>
          <pc:sldMk cId="1309706445" sldId="398"/>
        </pc:sldMkLst>
        <pc:spChg chg="mod">
          <ac:chgData name="Michele Affinito" userId="d520ae711db22dc5" providerId="LiveId" clId="{C0E1D6FC-E242-4140-97C9-A869043145D3}" dt="2022-12-15T16:58:59.151" v="22" actId="1035"/>
          <ac:spMkLst>
            <pc:docMk/>
            <pc:sldMk cId="1309706445" sldId="398"/>
            <ac:spMk id="46" creationId="{3CA13B64-DFAA-6071-ED31-ECDBAE28C1CC}"/>
          </ac:spMkLst>
        </pc:spChg>
        <pc:graphicFrameChg chg="mod">
          <ac:chgData name="Michele Affinito" userId="d520ae711db22dc5" providerId="LiveId" clId="{C0E1D6FC-E242-4140-97C9-A869043145D3}" dt="2022-12-15T16:59:17.410" v="24" actId="1076"/>
          <ac:graphicFrameMkLst>
            <pc:docMk/>
            <pc:sldMk cId="1309706445" sldId="398"/>
            <ac:graphicFrameMk id="14" creationId="{3CF9F8F7-8D87-09B0-B667-AAD63856FABC}"/>
          </ac:graphicFrameMkLst>
        </pc:graphicFrameChg>
        <pc:graphicFrameChg chg="mod">
          <ac:chgData name="Michele Affinito" userId="d520ae711db22dc5" providerId="LiveId" clId="{C0E1D6FC-E242-4140-97C9-A869043145D3}" dt="2022-12-15T16:59:20.933" v="25" actId="1076"/>
          <ac:graphicFrameMkLst>
            <pc:docMk/>
            <pc:sldMk cId="1309706445" sldId="398"/>
            <ac:graphicFrameMk id="48" creationId="{DAE67B0C-6AAE-94BD-8B6B-974CC6EB1A13}"/>
          </ac:graphicFrameMkLst>
        </pc:graphicFrameChg>
      </pc:sldChg>
      <pc:sldChg chg="modSp">
        <pc:chgData name="Michele Affinito" userId="d520ae711db22dc5" providerId="LiveId" clId="{C0E1D6FC-E242-4140-97C9-A869043145D3}" dt="2022-12-15T17:13:04.683" v="84" actId="20577"/>
        <pc:sldMkLst>
          <pc:docMk/>
          <pc:sldMk cId="1844385714" sldId="404"/>
        </pc:sldMkLst>
        <pc:graphicFrameChg chg="mod">
          <ac:chgData name="Michele Affinito" userId="d520ae711db22dc5" providerId="LiveId" clId="{C0E1D6FC-E242-4140-97C9-A869043145D3}" dt="2022-12-15T17:13:04.683" v="84" actId="20577"/>
          <ac:graphicFrameMkLst>
            <pc:docMk/>
            <pc:sldMk cId="1844385714" sldId="404"/>
            <ac:graphicFrameMk id="2" creationId="{00000000-0008-0000-0000-000003000000}"/>
          </ac:graphicFrameMkLst>
        </pc:graphicFrameChg>
      </pc:sldChg>
      <pc:sldChg chg="modSp mod">
        <pc:chgData name="Michele Affinito" userId="d520ae711db22dc5" providerId="LiveId" clId="{C0E1D6FC-E242-4140-97C9-A869043145D3}" dt="2022-12-15T17:29:50.820" v="178" actId="20577"/>
        <pc:sldMkLst>
          <pc:docMk/>
          <pc:sldMk cId="906359046" sldId="405"/>
        </pc:sldMkLst>
        <pc:spChg chg="mod">
          <ac:chgData name="Michele Affinito" userId="d520ae711db22dc5" providerId="LiveId" clId="{C0E1D6FC-E242-4140-97C9-A869043145D3}" dt="2022-12-15T17:29:50.820" v="178" actId="20577"/>
          <ac:spMkLst>
            <pc:docMk/>
            <pc:sldMk cId="906359046" sldId="405"/>
            <ac:spMk id="11" creationId="{2B39C5EE-3878-A064-7059-738DC559DE5B}"/>
          </ac:spMkLst>
        </pc:spChg>
      </pc:sldChg>
      <pc:sldChg chg="modSp mod">
        <pc:chgData name="Michele Affinito" userId="d520ae711db22dc5" providerId="LiveId" clId="{C0E1D6FC-E242-4140-97C9-A869043145D3}" dt="2022-12-15T16:56:37.844" v="11" actId="20577"/>
        <pc:sldMkLst>
          <pc:docMk/>
          <pc:sldMk cId="1319023550" sldId="406"/>
        </pc:sldMkLst>
        <pc:spChg chg="mod">
          <ac:chgData name="Michele Affinito" userId="d520ae711db22dc5" providerId="LiveId" clId="{C0E1D6FC-E242-4140-97C9-A869043145D3}" dt="2022-12-15T16:56:28.926" v="10" actId="20577"/>
          <ac:spMkLst>
            <pc:docMk/>
            <pc:sldMk cId="1319023550" sldId="406"/>
            <ac:spMk id="5" creationId="{E9767388-2B27-4D1D-FB55-4F45AB6E9922}"/>
          </ac:spMkLst>
        </pc:spChg>
        <pc:spChg chg="mod">
          <ac:chgData name="Michele Affinito" userId="d520ae711db22dc5" providerId="LiveId" clId="{C0E1D6FC-E242-4140-97C9-A869043145D3}" dt="2022-12-15T16:55:16.225" v="4" actId="20577"/>
          <ac:spMkLst>
            <pc:docMk/>
            <pc:sldMk cId="1319023550" sldId="406"/>
            <ac:spMk id="7" creationId="{5FB2B480-8949-585F-3A23-D94F50ED050C}"/>
          </ac:spMkLst>
        </pc:spChg>
        <pc:spChg chg="mod">
          <ac:chgData name="Michele Affinito" userId="d520ae711db22dc5" providerId="LiveId" clId="{C0E1D6FC-E242-4140-97C9-A869043145D3}" dt="2022-12-15T16:56:37.844" v="11" actId="20577"/>
          <ac:spMkLst>
            <pc:docMk/>
            <pc:sldMk cId="1319023550" sldId="406"/>
            <ac:spMk id="8" creationId="{A6B566FE-2A06-A494-704C-F0323C957C84}"/>
          </ac:spMkLst>
        </pc:spChg>
      </pc:sldChg>
      <pc:sldChg chg="delSp mod">
        <pc:chgData name="Michele Affinito" userId="d520ae711db22dc5" providerId="LiveId" clId="{C0E1D6FC-E242-4140-97C9-A869043145D3}" dt="2022-12-15T17:14:22.528" v="86" actId="478"/>
        <pc:sldMkLst>
          <pc:docMk/>
          <pc:sldMk cId="323791842" sldId="407"/>
        </pc:sldMkLst>
        <pc:spChg chg="del">
          <ac:chgData name="Michele Affinito" userId="d520ae711db22dc5" providerId="LiveId" clId="{C0E1D6FC-E242-4140-97C9-A869043145D3}" dt="2022-12-15T17:14:22.528" v="86" actId="478"/>
          <ac:spMkLst>
            <pc:docMk/>
            <pc:sldMk cId="323791842" sldId="407"/>
            <ac:spMk id="8" creationId="{B8D999F7-37A2-CBC0-53BA-C9C8C8AEC1AA}"/>
          </ac:spMkLst>
        </pc:spChg>
      </pc:sldChg>
      <pc:sldChg chg="addSp delSp modSp new mod">
        <pc:chgData name="Michele Affinito" userId="d520ae711db22dc5" providerId="LiveId" clId="{C0E1D6FC-E242-4140-97C9-A869043145D3}" dt="2022-12-15T17:31:07.713" v="180" actId="2711"/>
        <pc:sldMkLst>
          <pc:docMk/>
          <pc:sldMk cId="2967490185" sldId="409"/>
        </pc:sldMkLst>
        <pc:spChg chg="add mod">
          <ac:chgData name="Michele Affinito" userId="d520ae711db22dc5" providerId="LiveId" clId="{C0E1D6FC-E242-4140-97C9-A869043145D3}" dt="2022-12-15T17:02:38.344" v="42" actId="20577"/>
          <ac:spMkLst>
            <pc:docMk/>
            <pc:sldMk cId="2967490185" sldId="409"/>
            <ac:spMk id="2" creationId="{8ED4AA95-7EE2-05B9-9337-400D088A77D7}"/>
          </ac:spMkLst>
        </pc:spChg>
        <pc:graphicFrameChg chg="add del mod">
          <ac:chgData name="Michele Affinito" userId="d520ae711db22dc5" providerId="LiveId" clId="{C0E1D6FC-E242-4140-97C9-A869043145D3}" dt="2022-12-15T17:09:54.539" v="44"/>
          <ac:graphicFrameMkLst>
            <pc:docMk/>
            <pc:sldMk cId="2967490185" sldId="409"/>
            <ac:graphicFrameMk id="3" creationId="{D9C2DEFF-791D-2BA0-7D72-24F4913A840D}"/>
          </ac:graphicFrameMkLst>
        </pc:graphicFrameChg>
        <pc:graphicFrameChg chg="add del mod modGraphic">
          <ac:chgData name="Michele Affinito" userId="d520ae711db22dc5" providerId="LiveId" clId="{C0E1D6FC-E242-4140-97C9-A869043145D3}" dt="2022-12-15T17:10:54.985" v="53" actId="478"/>
          <ac:graphicFrameMkLst>
            <pc:docMk/>
            <pc:sldMk cId="2967490185" sldId="409"/>
            <ac:graphicFrameMk id="4" creationId="{5F7AA317-9216-A620-749A-64724DD67EF5}"/>
          </ac:graphicFrameMkLst>
        </pc:graphicFrameChg>
        <pc:graphicFrameChg chg="add del mod">
          <ac:chgData name="Michele Affinito" userId="d520ae711db22dc5" providerId="LiveId" clId="{C0E1D6FC-E242-4140-97C9-A869043145D3}" dt="2022-12-15T17:10:14.930" v="49"/>
          <ac:graphicFrameMkLst>
            <pc:docMk/>
            <pc:sldMk cId="2967490185" sldId="409"/>
            <ac:graphicFrameMk id="5" creationId="{207954E1-287E-92EE-13DF-399B90DECDA2}"/>
          </ac:graphicFrameMkLst>
        </pc:graphicFrameChg>
        <pc:graphicFrameChg chg="add del mod modGraphic">
          <ac:chgData name="Michele Affinito" userId="d520ae711db22dc5" providerId="LiveId" clId="{C0E1D6FC-E242-4140-97C9-A869043145D3}" dt="2022-12-15T17:11:02.691" v="54" actId="478"/>
          <ac:graphicFrameMkLst>
            <pc:docMk/>
            <pc:sldMk cId="2967490185" sldId="409"/>
            <ac:graphicFrameMk id="6" creationId="{793846E3-CC33-CA0A-3BF3-C8A09AAF6A48}"/>
          </ac:graphicFrameMkLst>
        </pc:graphicFrameChg>
        <pc:graphicFrameChg chg="add mod modGraphic">
          <ac:chgData name="Michele Affinito" userId="d520ae711db22dc5" providerId="LiveId" clId="{C0E1D6FC-E242-4140-97C9-A869043145D3}" dt="2022-12-15T17:31:01.766" v="179" actId="2711"/>
          <ac:graphicFrameMkLst>
            <pc:docMk/>
            <pc:sldMk cId="2967490185" sldId="409"/>
            <ac:graphicFrameMk id="7" creationId="{689A186B-8AD6-E2F3-2FA3-314D5512A305}"/>
          </ac:graphicFrameMkLst>
        </pc:graphicFrameChg>
        <pc:graphicFrameChg chg="add mod modGraphic">
          <ac:chgData name="Michele Affinito" userId="d520ae711db22dc5" providerId="LiveId" clId="{C0E1D6FC-E242-4140-97C9-A869043145D3}" dt="2022-12-15T17:31:07.713" v="180" actId="2711"/>
          <ac:graphicFrameMkLst>
            <pc:docMk/>
            <pc:sldMk cId="2967490185" sldId="409"/>
            <ac:graphicFrameMk id="8" creationId="{9CACDA9A-49D4-2CB8-96A6-39542574C4D0}"/>
          </ac:graphicFrameMkLst>
        </pc:graphicFrameChg>
      </pc:sldChg>
      <pc:sldChg chg="addSp delSp modSp add mod">
        <pc:chgData name="Michele Affinito" userId="d520ae711db22dc5" providerId="LiveId" clId="{C0E1D6FC-E242-4140-97C9-A869043145D3}" dt="2022-12-15T17:31:39.481" v="184" actId="20577"/>
        <pc:sldMkLst>
          <pc:docMk/>
          <pc:sldMk cId="1520567661" sldId="410"/>
        </pc:sldMkLst>
        <pc:graphicFrameChg chg="add mod modGraphic">
          <ac:chgData name="Michele Affinito" userId="d520ae711db22dc5" providerId="LiveId" clId="{C0E1D6FC-E242-4140-97C9-A869043145D3}" dt="2022-12-15T17:31:39.481" v="184" actId="20577"/>
          <ac:graphicFrameMkLst>
            <pc:docMk/>
            <pc:sldMk cId="1520567661" sldId="410"/>
            <ac:graphicFrameMk id="3" creationId="{6DA43953-FA1F-2D2B-9F5A-29F2B658E77E}"/>
          </ac:graphicFrameMkLst>
        </pc:graphicFrameChg>
        <pc:graphicFrameChg chg="add del mod">
          <ac:chgData name="Michele Affinito" userId="d520ae711db22dc5" providerId="LiveId" clId="{C0E1D6FC-E242-4140-97C9-A869043145D3}" dt="2022-12-15T17:12:31.564" v="69"/>
          <ac:graphicFrameMkLst>
            <pc:docMk/>
            <pc:sldMk cId="1520567661" sldId="410"/>
            <ac:graphicFrameMk id="4" creationId="{D1E49BCC-A360-E366-9032-55A09E5AD605}"/>
          </ac:graphicFrameMkLst>
        </pc:graphicFrameChg>
        <pc:graphicFrameChg chg="add mod modGraphic">
          <ac:chgData name="Michele Affinito" userId="d520ae711db22dc5" providerId="LiveId" clId="{C0E1D6FC-E242-4140-97C9-A869043145D3}" dt="2022-12-15T17:31:25.752" v="182" actId="2711"/>
          <ac:graphicFrameMkLst>
            <pc:docMk/>
            <pc:sldMk cId="1520567661" sldId="410"/>
            <ac:graphicFrameMk id="5" creationId="{77490B8A-BD95-DA96-7BF1-8B837D58EC26}"/>
          </ac:graphicFrameMkLst>
        </pc:graphicFrameChg>
        <pc:graphicFrameChg chg="del">
          <ac:chgData name="Michele Affinito" userId="d520ae711db22dc5" providerId="LiveId" clId="{C0E1D6FC-E242-4140-97C9-A869043145D3}" dt="2022-12-15T17:11:44.208" v="62" actId="478"/>
          <ac:graphicFrameMkLst>
            <pc:docMk/>
            <pc:sldMk cId="1520567661" sldId="410"/>
            <ac:graphicFrameMk id="7" creationId="{689A186B-8AD6-E2F3-2FA3-314D5512A305}"/>
          </ac:graphicFrameMkLst>
        </pc:graphicFrameChg>
        <pc:graphicFrameChg chg="del modGraphic">
          <ac:chgData name="Michele Affinito" userId="d520ae711db22dc5" providerId="LiveId" clId="{C0E1D6FC-E242-4140-97C9-A869043145D3}" dt="2022-12-15T17:11:47.581" v="64" actId="478"/>
          <ac:graphicFrameMkLst>
            <pc:docMk/>
            <pc:sldMk cId="1520567661" sldId="410"/>
            <ac:graphicFrameMk id="8" creationId="{9CACDA9A-49D4-2CB8-96A6-39542574C4D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giorgioagrifoglio\Desktop\work\Limesurvey\risultati%20consultazione\PPT\Report%20consolidato_con_grafic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b="1" i="1" dirty="0"/>
              <a:t>n° </a:t>
            </a:r>
            <a:r>
              <a:rPr lang="en-US" b="1" i="1" dirty="0" err="1"/>
              <a:t>contributi</a:t>
            </a:r>
            <a:r>
              <a:rPr lang="en-US" b="1" i="1" dirty="0"/>
              <a:t> per </a:t>
            </a:r>
            <a:r>
              <a:rPr lang="en-US" b="1" i="1" dirty="0" err="1"/>
              <a:t>argomento</a:t>
            </a:r>
            <a:endParaRPr lang="en-US" b="1" i="1" dirty="0"/>
          </a:p>
        </c:rich>
      </c:tx>
      <c:layout>
        <c:manualLayout>
          <c:xMode val="edge"/>
          <c:yMode val="edge"/>
          <c:x val="0.38080791097576022"/>
          <c:y val="0.10244915623198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Foglio1!$D$1</c:f>
              <c:strCache>
                <c:ptCount val="1"/>
                <c:pt idx="0">
                  <c:v>n° contributi relativi alla tematica</c:v>
                </c:pt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FD-460E-8FE7-B31B8D42D5DB}"/>
              </c:ext>
            </c:extLst>
          </c:dPt>
          <c:dPt>
            <c:idx val="1"/>
            <c:invertIfNegative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FD-460E-8FE7-B31B8D42D5DB}"/>
              </c:ext>
            </c:extLst>
          </c:dPt>
          <c:dPt>
            <c:idx val="2"/>
            <c:invertIfNegative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6FD-460E-8FE7-B31B8D42D5DB}"/>
              </c:ext>
            </c:extLst>
          </c:dPt>
          <c:dPt>
            <c:idx val="3"/>
            <c:invertIfNegative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6FD-460E-8FE7-B31B8D42D5DB}"/>
              </c:ext>
            </c:extLst>
          </c:dPt>
          <c:dPt>
            <c:idx val="4"/>
            <c:invertIfNegative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6FD-460E-8FE7-B31B8D42D5DB}"/>
              </c:ext>
            </c:extLst>
          </c:dPt>
          <c:dPt>
            <c:idx val="5"/>
            <c:invertIfNegative val="1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6FD-460E-8FE7-B31B8D42D5DB}"/>
              </c:ext>
            </c:extLst>
          </c:dPt>
          <c:dPt>
            <c:idx val="6"/>
            <c:invertIfNegative val="1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6FD-460E-8FE7-B31B8D42D5DB}"/>
              </c:ext>
            </c:extLst>
          </c:dPt>
          <c:dPt>
            <c:idx val="7"/>
            <c:invertIfNegative val="1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6FD-460E-8FE7-B31B8D42D5DB}"/>
              </c:ext>
            </c:extLst>
          </c:dPt>
          <c:dPt>
            <c:idx val="8"/>
            <c:invertIfNegative val="1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16FD-460E-8FE7-B31B8D42D5DB}"/>
              </c:ext>
            </c:extLst>
          </c:dPt>
          <c:dPt>
            <c:idx val="9"/>
            <c:invertIfNegative val="1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16FD-460E-8FE7-B31B8D42D5DB}"/>
              </c:ext>
            </c:extLst>
          </c:dPt>
          <c:dPt>
            <c:idx val="10"/>
            <c:invertIfNegative val="1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16FD-460E-8FE7-B31B8D42D5DB}"/>
              </c:ext>
            </c:extLst>
          </c:dPt>
          <c:dPt>
            <c:idx val="11"/>
            <c:invertIfNegative val="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16FD-460E-8FE7-B31B8D42D5DB}"/>
              </c:ext>
            </c:extLst>
          </c:dPt>
          <c:dPt>
            <c:idx val="12"/>
            <c:invertIfNegative val="1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16FD-460E-8FE7-B31B8D42D5DB}"/>
              </c:ext>
            </c:extLst>
          </c:dPt>
          <c:dPt>
            <c:idx val="13"/>
            <c:invertIfNegative val="1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16FD-460E-8FE7-B31B8D42D5DB}"/>
              </c:ext>
            </c:extLst>
          </c:dPt>
          <c:dPt>
            <c:idx val="14"/>
            <c:invertIfNegative val="1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16FD-460E-8FE7-B31B8D42D5DB}"/>
              </c:ext>
            </c:extLst>
          </c:dPt>
          <c:dPt>
            <c:idx val="15"/>
            <c:invertIfNegative val="1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16FD-460E-8FE7-B31B8D42D5DB}"/>
              </c:ext>
            </c:extLst>
          </c:dPt>
          <c:dPt>
            <c:idx val="16"/>
            <c:invertIfNegative val="1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16FD-460E-8FE7-B31B8D42D5DB}"/>
              </c:ext>
            </c:extLst>
          </c:dPt>
          <c:dPt>
            <c:idx val="17"/>
            <c:invertIfNegative val="1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16FD-460E-8FE7-B31B8D42D5DB}"/>
              </c:ext>
            </c:extLst>
          </c:dPt>
          <c:dPt>
            <c:idx val="18"/>
            <c:invertIfNegative val="1"/>
            <c:bubble3D val="0"/>
            <c:spPr>
              <a:solidFill>
                <a:schemeClr val="accent1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16FD-460E-8FE7-B31B8D42D5DB}"/>
              </c:ext>
            </c:extLst>
          </c:dPt>
          <c:dPt>
            <c:idx val="19"/>
            <c:invertIfNegative val="1"/>
            <c:bubble3D val="0"/>
            <c:spPr>
              <a:solidFill>
                <a:schemeClr val="accent2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16FD-460E-8FE7-B31B8D42D5DB}"/>
              </c:ext>
            </c:extLst>
          </c:dPt>
          <c:dPt>
            <c:idx val="20"/>
            <c:invertIfNegative val="1"/>
            <c:bubble3D val="0"/>
            <c:spPr>
              <a:solidFill>
                <a:schemeClr val="accent3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16FD-460E-8FE7-B31B8D42D5DB}"/>
              </c:ext>
            </c:extLst>
          </c:dPt>
          <c:dPt>
            <c:idx val="21"/>
            <c:invertIfNegative val="1"/>
            <c:bubble3D val="0"/>
            <c:spPr>
              <a:solidFill>
                <a:schemeClr val="accent4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B-16FD-460E-8FE7-B31B8D42D5DB}"/>
              </c:ext>
            </c:extLst>
          </c:dPt>
          <c:dPt>
            <c:idx val="22"/>
            <c:invertIfNegative val="1"/>
            <c:bubble3D val="0"/>
            <c:spPr>
              <a:solidFill>
                <a:schemeClr val="accent5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D-16FD-460E-8FE7-B31B8D42D5DB}"/>
              </c:ext>
            </c:extLst>
          </c:dPt>
          <c:dPt>
            <c:idx val="23"/>
            <c:invertIfNegative val="1"/>
            <c:bubble3D val="0"/>
            <c:spPr>
              <a:solidFill>
                <a:schemeClr val="accent6">
                  <a:lumMod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F-16FD-460E-8FE7-B31B8D42D5DB}"/>
              </c:ext>
            </c:extLst>
          </c:dPt>
          <c:dPt>
            <c:idx val="24"/>
            <c:invertIfNegative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1-16FD-460E-8FE7-B31B8D42D5DB}"/>
              </c:ext>
            </c:extLst>
          </c:dPt>
          <c:dPt>
            <c:idx val="25"/>
            <c:invertIfNegative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3-16FD-460E-8FE7-B31B8D42D5DB}"/>
              </c:ext>
            </c:extLst>
          </c:dPt>
          <c:dPt>
            <c:idx val="26"/>
            <c:invertIfNegative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5-16FD-460E-8FE7-B31B8D42D5DB}"/>
              </c:ext>
            </c:extLst>
          </c:dPt>
          <c:dPt>
            <c:idx val="27"/>
            <c:invertIfNegative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7-16FD-460E-8FE7-B31B8D42D5DB}"/>
              </c:ext>
            </c:extLst>
          </c:dPt>
          <c:dPt>
            <c:idx val="28"/>
            <c:invertIfNegative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9-16FD-460E-8FE7-B31B8D42D5DB}"/>
              </c:ext>
            </c:extLst>
          </c:dPt>
          <c:dPt>
            <c:idx val="29"/>
            <c:invertIfNegative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B-16FD-460E-8FE7-B31B8D42D5DB}"/>
              </c:ext>
            </c:extLst>
          </c:dPt>
          <c:dPt>
            <c:idx val="30"/>
            <c:invertIfNegative val="1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D-16FD-460E-8FE7-B31B8D42D5DB}"/>
              </c:ext>
            </c:extLst>
          </c:dPt>
          <c:dPt>
            <c:idx val="31"/>
            <c:invertIfNegative val="1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3F-16FD-460E-8FE7-B31B8D42D5DB}"/>
              </c:ext>
            </c:extLst>
          </c:dPt>
          <c:dPt>
            <c:idx val="32"/>
            <c:invertIfNegative val="1"/>
            <c:bubble3D val="0"/>
            <c:spPr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1-16FD-460E-8FE7-B31B8D42D5DB}"/>
              </c:ext>
            </c:extLst>
          </c:dPt>
          <c:dPt>
            <c:idx val="33"/>
            <c:invertIfNegative val="1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3-16FD-460E-8FE7-B31B8D42D5DB}"/>
              </c:ext>
            </c:extLst>
          </c:dPt>
          <c:dPt>
            <c:idx val="34"/>
            <c:invertIfNegative val="1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5-16FD-460E-8FE7-B31B8D42D5DB}"/>
              </c:ext>
            </c:extLst>
          </c:dPt>
          <c:dPt>
            <c:idx val="35"/>
            <c:invertIfNegative val="1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7-16FD-460E-8FE7-B31B8D42D5DB}"/>
              </c:ext>
            </c:extLst>
          </c:dPt>
          <c:dPt>
            <c:idx val="36"/>
            <c:invertIfNegative val="1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9-16FD-460E-8FE7-B31B8D42D5DB}"/>
              </c:ext>
            </c:extLst>
          </c:dPt>
          <c:dPt>
            <c:idx val="37"/>
            <c:invertIfNegative val="1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B-16FD-460E-8FE7-B31B8D42D5DB}"/>
              </c:ext>
            </c:extLst>
          </c:dPt>
          <c:dPt>
            <c:idx val="38"/>
            <c:invertIfNegative val="1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D-16FD-460E-8FE7-B31B8D42D5DB}"/>
              </c:ext>
            </c:extLst>
          </c:dPt>
          <c:dPt>
            <c:idx val="39"/>
            <c:invertIfNegative val="1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4F-16FD-460E-8FE7-B31B8D42D5DB}"/>
              </c:ext>
            </c:extLst>
          </c:dPt>
          <c:dPt>
            <c:idx val="40"/>
            <c:invertIfNegative val="1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1-16FD-460E-8FE7-B31B8D42D5DB}"/>
              </c:ext>
            </c:extLst>
          </c:dPt>
          <c:dPt>
            <c:idx val="41"/>
            <c:invertIfNegative val="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3-16FD-460E-8FE7-B31B8D42D5DB}"/>
              </c:ext>
            </c:extLst>
          </c:dPt>
          <c:dPt>
            <c:idx val="42"/>
            <c:invertIfNegative val="1"/>
            <c:bubble3D val="0"/>
            <c:spPr>
              <a:solidFill>
                <a:schemeClr val="accent1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5-16FD-460E-8FE7-B31B8D42D5DB}"/>
              </c:ext>
            </c:extLst>
          </c:dPt>
          <c:dPt>
            <c:idx val="43"/>
            <c:invertIfNegative val="1"/>
            <c:bubble3D val="0"/>
            <c:spPr>
              <a:solidFill>
                <a:schemeClr val="accent2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7-16FD-460E-8FE7-B31B8D42D5DB}"/>
              </c:ext>
            </c:extLst>
          </c:dPt>
          <c:dPt>
            <c:idx val="44"/>
            <c:invertIfNegative val="1"/>
            <c:bubble3D val="0"/>
            <c:spPr>
              <a:solidFill>
                <a:schemeClr val="accent3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9-16FD-460E-8FE7-B31B8D42D5DB}"/>
              </c:ext>
            </c:extLst>
          </c:dPt>
          <c:dPt>
            <c:idx val="45"/>
            <c:invertIfNegative val="1"/>
            <c:bubble3D val="0"/>
            <c:spPr>
              <a:solidFill>
                <a:schemeClr val="accent4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B-16FD-460E-8FE7-B31B8D42D5DB}"/>
              </c:ext>
            </c:extLst>
          </c:dPt>
          <c:dPt>
            <c:idx val="46"/>
            <c:invertIfNegative val="1"/>
            <c:bubble3D val="0"/>
            <c:spPr>
              <a:solidFill>
                <a:schemeClr val="accent5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D-16FD-460E-8FE7-B31B8D42D5DB}"/>
              </c:ext>
            </c:extLst>
          </c:dPt>
          <c:dPt>
            <c:idx val="47"/>
            <c:invertIfNegative val="1"/>
            <c:bubble3D val="0"/>
            <c:spPr>
              <a:solidFill>
                <a:schemeClr val="accent6">
                  <a:lumMod val="7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5F-16FD-460E-8FE7-B31B8D42D5DB}"/>
              </c:ext>
            </c:extLst>
          </c:dPt>
          <c:dPt>
            <c:idx val="48"/>
            <c:invertIfNegative val="1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61-16FD-460E-8FE7-B31B8D42D5DB}"/>
              </c:ext>
            </c:extLst>
          </c:dPt>
          <c:dPt>
            <c:idx val="49"/>
            <c:invertIfNegative val="1"/>
            <c:bubble3D val="0"/>
            <c:spPr>
              <a:solidFill>
                <a:schemeClr val="accent2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63-16FD-460E-8FE7-B31B8D42D5DB}"/>
              </c:ext>
            </c:extLst>
          </c:dPt>
          <c:dPt>
            <c:idx val="50"/>
            <c:invertIfNegative val="1"/>
            <c:bubble3D val="0"/>
            <c:spPr>
              <a:solidFill>
                <a:schemeClr val="accent3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F47-3549-9EF4-C6C75B2BA6A7}"/>
              </c:ext>
            </c:extLst>
          </c:dPt>
          <c:cat>
            <c:strRef>
              <c:f>Foglio1!$C$2:$C$52</c:f>
              <c:strCache>
                <c:ptCount val="51"/>
                <c:pt idx="0">
                  <c:v>Accesso agli atti</c:v>
                </c:pt>
                <c:pt idx="1">
                  <c:v>Accordi quadro in materia di progettazione</c:v>
                </c:pt>
                <c:pt idx="2">
                  <c:v>Affidamenti dei concessionari</c:v>
                </c:pt>
                <c:pt idx="3">
                  <c:v>Affidamenti dei contratti del settore dei beni culturali</c:v>
                </c:pt>
                <c:pt idx="4">
                  <c:v>Affidamenti nei settori speciali</c:v>
                </c:pt>
                <c:pt idx="5">
                  <c:v>ANAC</c:v>
                </c:pt>
                <c:pt idx="6">
                  <c:v>Appalti di servizi</c:v>
                </c:pt>
                <c:pt idx="7">
                  <c:v>Appalto integrato</c:v>
                </c:pt>
                <c:pt idx="8">
                  <c:v>Avvalimento</c:v>
                </c:pt>
                <c:pt idx="9">
                  <c:v>Beni culturali</c:v>
                </c:pt>
                <c:pt idx="10">
                  <c:v>Buoni pasto</c:v>
                </c:pt>
                <c:pt idx="11">
                  <c:v>Cause di esclusione degli operatori</c:v>
                </c:pt>
                <c:pt idx="12">
                  <c:v>Collegio consultivo tecnico</c:v>
                </c:pt>
                <c:pt idx="13">
                  <c:v>Contenzioso</c:v>
                </c:pt>
                <c:pt idx="14">
                  <c:v>Contratti di concessione ed esternalizzazione degli affidamenti</c:v>
                </c:pt>
                <c:pt idx="15">
                  <c:v>Criteri ambientali minimi</c:v>
                </c:pt>
                <c:pt idx="16">
                  <c:v>Criteri di aggiudicazione</c:v>
                </c:pt>
                <c:pt idx="17">
                  <c:v>Definizioni</c:v>
                </c:pt>
                <c:pt idx="18">
                  <c:v>Dibattito pubblico</c:v>
                </c:pt>
                <c:pt idx="19">
                  <c:v>Digitalizzazione</c:v>
                </c:pt>
                <c:pt idx="20">
                  <c:v>Finanza di progetto</c:v>
                </c:pt>
                <c:pt idx="21">
                  <c:v>Forme aggregate degli operatori economici</c:v>
                </c:pt>
                <c:pt idx="22">
                  <c:v>Garanzie</c:v>
                </c:pt>
                <c:pt idx="23">
                  <c:v>Gold plating</c:v>
                </c:pt>
                <c:pt idx="24">
                  <c:v>Illecito professionale</c:v>
                </c:pt>
                <c:pt idx="25">
                  <c:v>Leasing pubblico</c:v>
                </c:pt>
                <c:pt idx="26">
                  <c:v>Livelli di progettazione</c:v>
                </c:pt>
                <c:pt idx="27">
                  <c:v>Opere a scomputo</c:v>
                </c:pt>
                <c:pt idx="28">
                  <c:v>Principi</c:v>
                </c:pt>
                <c:pt idx="29">
                  <c:v>Procedure per l’affidamento</c:v>
                </c:pt>
                <c:pt idx="30">
                  <c:v>Procedure per l’affidamento sotto le soglie comunitarie</c:v>
                </c:pt>
                <c:pt idx="31">
                  <c:v>Programmazione dei lavori e degli acquisti di beni e servizi</c:v>
                </c:pt>
                <c:pt idx="32">
                  <c:v>Programmazione delle infrastrutture prioritarie</c:v>
                </c:pt>
                <c:pt idx="33">
                  <c:v>Qualificazione degli Operatori economici</c:v>
                </c:pt>
                <c:pt idx="34">
                  <c:v>Qualificazione delle stazioni appaltanti e delle centrali di committenza</c:v>
                </c:pt>
                <c:pt idx="35">
                  <c:v>Raggruppamenti temporanei e consorzi di operatori economici</c:v>
                </c:pt>
                <c:pt idx="36">
                  <c:v>Regime transitorio</c:v>
                </c:pt>
                <c:pt idx="37">
                  <c:v>Requisiti di carattere generale</c:v>
                </c:pt>
                <c:pt idx="38">
                  <c:v>Requisiti per l’esecuzione dell’appalto</c:v>
                </c:pt>
                <c:pt idx="39">
                  <c:v>Responsabilità solidale</c:v>
                </c:pt>
                <c:pt idx="40">
                  <c:v>Revisione Prezzi</c:v>
                </c:pt>
                <c:pt idx="41">
                  <c:v>Ristorazione collettiva</c:v>
                </c:pt>
                <c:pt idx="42">
                  <c:v>RUP e responsabilità dei dipendenti della stazione appaltante</c:v>
                </c:pt>
                <c:pt idx="43">
                  <c:v>Semplificazione delle procedure</c:v>
                </c:pt>
                <c:pt idx="44">
                  <c:v>Servizi di architettura ed ingegneria</c:v>
                </c:pt>
                <c:pt idx="45">
                  <c:v>Servizi di ricerca e sviluppo</c:v>
                </c:pt>
                <c:pt idx="46">
                  <c:v>Servizi sociali</c:v>
                </c:pt>
                <c:pt idx="47">
                  <c:v>Settori Speciali</c:v>
                </c:pt>
                <c:pt idx="48">
                  <c:v>Subappalto</c:v>
                </c:pt>
                <c:pt idx="49">
                  <c:v>Suddivisione in lotti</c:v>
                </c:pt>
                <c:pt idx="50">
                  <c:v>Termini di conclusione delle gare</c:v>
                </c:pt>
              </c:strCache>
            </c:strRef>
          </c:cat>
          <c:val>
            <c:numRef>
              <c:f>Foglio1!$D$2:$D$52</c:f>
              <c:numCache>
                <c:formatCode>General</c:formatCode>
                <c:ptCount val="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7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  <c:pt idx="11">
                  <c:v>8</c:v>
                </c:pt>
                <c:pt idx="12">
                  <c:v>3</c:v>
                </c:pt>
                <c:pt idx="13">
                  <c:v>2</c:v>
                </c:pt>
                <c:pt idx="14">
                  <c:v>9</c:v>
                </c:pt>
                <c:pt idx="15">
                  <c:v>1</c:v>
                </c:pt>
                <c:pt idx="16">
                  <c:v>12</c:v>
                </c:pt>
                <c:pt idx="17">
                  <c:v>3</c:v>
                </c:pt>
                <c:pt idx="18">
                  <c:v>5</c:v>
                </c:pt>
                <c:pt idx="19">
                  <c:v>1</c:v>
                </c:pt>
                <c:pt idx="20">
                  <c:v>3</c:v>
                </c:pt>
                <c:pt idx="21">
                  <c:v>5</c:v>
                </c:pt>
                <c:pt idx="22">
                  <c:v>2</c:v>
                </c:pt>
                <c:pt idx="23">
                  <c:v>1</c:v>
                </c:pt>
                <c:pt idx="24">
                  <c:v>4</c:v>
                </c:pt>
                <c:pt idx="25">
                  <c:v>1</c:v>
                </c:pt>
                <c:pt idx="26">
                  <c:v>13</c:v>
                </c:pt>
                <c:pt idx="27">
                  <c:v>1</c:v>
                </c:pt>
                <c:pt idx="28">
                  <c:v>4</c:v>
                </c:pt>
                <c:pt idx="29">
                  <c:v>5</c:v>
                </c:pt>
                <c:pt idx="30">
                  <c:v>8</c:v>
                </c:pt>
                <c:pt idx="31">
                  <c:v>2</c:v>
                </c:pt>
                <c:pt idx="32">
                  <c:v>0</c:v>
                </c:pt>
                <c:pt idx="33">
                  <c:v>12</c:v>
                </c:pt>
                <c:pt idx="34">
                  <c:v>12</c:v>
                </c:pt>
                <c:pt idx="35">
                  <c:v>3</c:v>
                </c:pt>
                <c:pt idx="36">
                  <c:v>1</c:v>
                </c:pt>
                <c:pt idx="37">
                  <c:v>1</c:v>
                </c:pt>
                <c:pt idx="38">
                  <c:v>2</c:v>
                </c:pt>
                <c:pt idx="39">
                  <c:v>1</c:v>
                </c:pt>
                <c:pt idx="40">
                  <c:v>14</c:v>
                </c:pt>
                <c:pt idx="41">
                  <c:v>2</c:v>
                </c:pt>
                <c:pt idx="42">
                  <c:v>7</c:v>
                </c:pt>
                <c:pt idx="43">
                  <c:v>5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3</c:v>
                </c:pt>
                <c:pt idx="48">
                  <c:v>9</c:v>
                </c:pt>
                <c:pt idx="49">
                  <c:v>4</c:v>
                </c:pt>
                <c:pt idx="5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7-3549-9EF4-C6C75B2BA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687182581"/>
        <c:axId val="1624959250"/>
      </c:barChart>
      <c:catAx>
        <c:axId val="68718258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0000"/>
            </a:solidFill>
            <a:round/>
          </a:ln>
          <a:effectLst/>
        </c:spPr>
        <c:txPr>
          <a:bodyPr rot="-3480000" spcFirstLastPara="1" vertOverflow="ellipsis" wrap="square" anchor="ctr" anchorCtr="1"/>
          <a:lstStyle/>
          <a:p>
            <a:pPr>
              <a:defRPr sz="800" b="1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24959250"/>
        <c:crosses val="autoZero"/>
        <c:auto val="1"/>
        <c:lblAlgn val="ctr"/>
        <c:lblOffset val="100"/>
        <c:noMultiLvlLbl val="1"/>
      </c:catAx>
      <c:valAx>
        <c:axId val="162495925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87182581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plotVisOnly val="1"/>
    <c:dispBlanksAs val="zero"/>
    <c:showDLblsOverMax val="1"/>
  </c:chart>
  <c:spPr>
    <a:noFill/>
    <a:ln w="9525" cap="flat" cmpd="sng" algn="ctr">
      <a:noFill/>
      <a:round/>
    </a:ln>
    <a:effectLst/>
  </c:spPr>
  <c:txPr>
    <a:bodyPr rot="0"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AC-4876-BA76-0EF95171A90D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AC-4876-BA76-0EF95171A90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1AC-4876-BA76-0EF95171A90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1AC-4876-BA76-0EF95171A90D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AC-4876-BA76-0EF95171A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7C8-4596-BEDC-4669C6B22D1B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C8-4596-BEDC-4669C6B22D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7C8-4596-BEDC-4669C6B22D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7C8-4596-BEDC-4669C6B22D1B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C8-4596-BEDC-4669C6B22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AF-43E3-A546-9C02968D7F62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AF-43E3-A546-9C02968D7F6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BAF-43E3-A546-9C02968D7F6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BAF-43E3-A546-9C02968D7F62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AF-43E3-A546-9C02968D7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D8D-4FED-B466-FD08257418C7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D8D-4FED-B466-FD08257418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D8D-4FED-B466-FD08257418C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D8D-4FED-B466-FD08257418C7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8D-4FED-B466-FD08257418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00-4570-8333-A534E4E74E51}"/>
              </c:ext>
            </c:extLst>
          </c:dPt>
          <c:dPt>
            <c:idx val="1"/>
            <c:bubble3D val="0"/>
            <c:explosion val="2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00-4570-8333-A534E4E74E5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00-4570-8333-A534E4E74E5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00-4570-8333-A534E4E74E51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00-4570-8333-A534E4E74E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explosion val="4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C7-42CB-AC7F-8FA08398B811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C7-42CB-AC7F-8FA08398B81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FC7-42CB-AC7F-8FA08398B8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FC7-42CB-AC7F-8FA08398B811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FC7-42CB-AC7F-8FA08398B8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explosion val="4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A7-40BB-BE50-C5ACEB5B8D08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A7-40BB-BE50-C5ACEB5B8D0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FA7-40BB-BE50-C5ACEB5B8D0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FA7-40BB-BE50-C5ACEB5B8D08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FA7-40BB-BE50-C5ACEB5B8D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F528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D9-46AE-A51F-CD577AD727F0}"/>
              </c:ext>
            </c:extLst>
          </c:dPt>
          <c:dPt>
            <c:idx val="1"/>
            <c:bubble3D val="0"/>
            <c:spPr>
              <a:solidFill>
                <a:srgbClr val="97A8C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CD9-46AE-A51F-CD577AD727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CD9-46AE-A51F-CD577AD727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CD9-46AE-A51F-CD577AD727F0}"/>
              </c:ext>
            </c:extLst>
          </c:dPt>
          <c:cat>
            <c:strRef>
              <c:f>Sheet1!$A$2:$A$5</c:f>
              <c:strCache>
                <c:ptCount val="2"/>
                <c:pt idx="0">
                  <c:v>Aggiornate</c:v>
                </c:pt>
                <c:pt idx="1">
                  <c:v>Non aggiornate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CD9-46AE-A51F-CD577AD727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1559A-0ABF-491F-8F94-6C9986968226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60BA0-411A-41FE-98F8-4A5DEF4960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314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060BA0-411A-41FE-98F8-4A5DEF4960D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1378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060BA0-411A-41FE-98F8-4A5DEF4960D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72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060BA0-411A-41FE-98F8-4A5DEF4960D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900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060BA0-411A-41FE-98F8-4A5DEF4960D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629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i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060BA0-411A-41FE-98F8-4A5DEF4960D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7391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B5D82196-6DCA-A7EA-1AE2-AEEEE69E0298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21BEB9-252F-6940-C738-9F747E691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5A58E-FD03-FDFF-2F2A-E2C21AE01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B84C6-58E1-AF15-E477-53AEA5F7A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6BFD4-9A05-7258-4D98-410325B04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3789A-9E02-E2C2-3624-3FBC6CBAB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125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5572EF62-F515-D068-0C50-10F43A72B067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657604-E354-01F2-7BBA-EB67A1AA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EB6AC-13BA-7665-A661-DB7384934B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23B81-BCD1-9B17-ED6D-0A3A9D019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C1535-E8BA-C181-EB43-838182A44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5B90F-A1C2-1AE8-944D-8B8BF12D6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07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3034D43E-E971-B9AF-8417-63FEC34565E5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87931B-8734-4CD0-AF94-FF4033065B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72CA78-A0BF-8D90-E5D3-98498A6D3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B1EEC-9DB8-2750-B9D3-D24504DC0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A81DB-CF39-18A0-CA3F-190DF6D1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9412-0D83-6B6F-9F7C-A5C0D17C9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808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F27FBB1-AAF1-4623-0691-2C55F6F64CAE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729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4EFB468C-31B8-7F1C-EAFB-A15F7BF57233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51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2A2935D6-31FE-27BE-0150-D6ECF5E77695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FFE3FF-504F-BE86-37B7-412FBD0C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5F1A6-B5EC-A382-7271-D4B0CBF46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32992-63E2-1235-56F8-360C22BDA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C2142-ADC0-A25C-A988-3E1CEF3AC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3A6A4-9C88-031B-1ACE-DEBFD187C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668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B524FA8-13A1-7B0A-2E20-C27B377F954C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D891B3-371A-00F2-C441-CC935230E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48B2F3-9532-311A-FAB9-EBB3B5968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3227A-5EB6-456A-94D0-F0D949F9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C28EC-4EEA-ECA6-E2EB-56A98AD6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4EF45-DBEC-262A-332F-512FB115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3781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>
            <a:extLst>
              <a:ext uri="{FF2B5EF4-FFF2-40B4-BE49-F238E27FC236}">
                <a16:creationId xmlns:a16="http://schemas.microsoft.com/office/drawing/2014/main" id="{999117D7-2046-98B7-6387-E0911383EB0D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74726-CA8C-D504-2E78-30419D0D2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0F8B7-9077-91BA-7F14-608072284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663D0-652F-C98D-13FA-ECFA37CEA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5042B-C9F0-4118-4681-37F9DFD78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CADA6D-087D-9AB5-D22C-B511B8BA2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F4DEA-7342-78E8-5373-1E1A3264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237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>
            <a:extLst>
              <a:ext uri="{FF2B5EF4-FFF2-40B4-BE49-F238E27FC236}">
                <a16:creationId xmlns:a16="http://schemas.microsoft.com/office/drawing/2014/main" id="{204B97EC-E2B9-BD60-A951-56C0A59E1A97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FB41A-BB5A-80EF-B6D2-00CD1A266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08DF6-9540-69DC-2500-C47356B97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24470C-A580-AD89-F12B-82A2605AFA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9B1728-4CBF-0F04-D0C1-1280F935C1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FA3A7-4F23-F062-5352-607A56500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808978-007E-02C3-F0AD-180C4D87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AB7E44-F777-8EEA-8EDD-4FE51CBE7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5040E6-AB12-AE5B-D4F5-D03DB7A94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6797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184F-F634-26B8-99AA-B39E20B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D5743-3A14-EA3F-FB87-EBBD3FCC5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5F16B-283D-E75A-D32D-6472A37DF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E1C3A7D-F028-F7C9-6242-DEBD31543276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213FF-7154-4711-1936-27D1DAF5C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6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96826DE3-C5FD-A304-51E5-EF33288D1AB9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8D92B-58C3-0B0F-438C-DDFD0B2B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CFEEE4-538D-B1ED-3A35-E9F9ED1D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91561-DA6F-2BA9-E88F-51D748A6E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78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E79FFB02-55E4-A5CF-D16B-C7EC5EAEFC57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528F6A-BA19-927A-E8B6-DE25507B0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CD348-1BCC-E1CB-3F70-AEC18E1D0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97E0EB-2D75-3BEA-CB42-85BAFF556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764E8-2D58-48F8-D331-3850CBA8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B47F4-7FF6-A919-C9A2-289F7B87D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323B05-00BE-E9B0-3C74-2E4B5BEA0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425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DF023EAA-B911-4D7D-E47C-0F65C9E08C6F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568462-C151-F34F-37A2-200B7DC0B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C5F24B-AF90-A8A1-A534-49319D19B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51BB0D-6BB0-A84D-9666-B6CC6150E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95B6E-1CEC-82BC-5B31-B83E60CAD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38CEB-C7E3-6F29-679D-332C7F66D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BA7A44-4F45-9FA2-A7B0-2A28E68CD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855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>
            <a:extLst>
              <a:ext uri="{FF2B5EF4-FFF2-40B4-BE49-F238E27FC236}">
                <a16:creationId xmlns:a16="http://schemas.microsoft.com/office/drawing/2014/main" id="{F5DCF6DD-C373-9810-A5E5-10FAB86A64CD}"/>
              </a:ext>
            </a:extLst>
          </p:cNvPr>
          <p:cNvSpPr/>
          <p:nvPr userDrawn="1"/>
        </p:nvSpPr>
        <p:spPr>
          <a:xfrm>
            <a:off x="0" y="3279422"/>
            <a:ext cx="4718756" cy="357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D80C06-E405-9FE8-6BD4-39EF9CFCD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E41A4-443B-1645-051C-986806731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F4AFE-7C7F-103C-1617-68228E09D8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CF998-AAE9-4CE8-844F-E723219D932E}" type="datetimeFigureOut">
              <a:rPr lang="it-IT" smtClean="0"/>
              <a:t>16/12/2022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8BC88-A877-5C52-E0D7-6012B3952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E3F95-AE9A-7335-40C2-2AAEC1F80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C510D-E8B2-4414-A568-A26E1764A9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7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1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>
            <a:extLst>
              <a:ext uri="{FF2B5EF4-FFF2-40B4-BE49-F238E27FC236}">
                <a16:creationId xmlns:a16="http://schemas.microsoft.com/office/drawing/2014/main" id="{8FE9C195-AA27-EF4F-4C03-2D89D3725F9D}"/>
              </a:ext>
            </a:extLst>
          </p:cNvPr>
          <p:cNvSpPr txBox="1"/>
          <p:nvPr/>
        </p:nvSpPr>
        <p:spPr>
          <a:xfrm>
            <a:off x="6096000" y="4922078"/>
            <a:ext cx="5805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1AC5C9"/>
                </a:solidFill>
                <a:latin typeface="Titillium Web" panose="00000300000000000000" pitchFamily="2" charset="0"/>
              </a:rPr>
              <a:t>Report sulla consultazione relativa alla revisione del codice dei contratti pubblici</a:t>
            </a:r>
            <a:endParaRPr lang="en-US" sz="3200" b="1" dirty="0">
              <a:solidFill>
                <a:srgbClr val="1AC5C9"/>
              </a:solidFill>
              <a:latin typeface="Titillium Web" panose="00000300000000000000" pitchFamily="2" charset="0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4E12805B-5F60-EA40-BA46-A5326288627A}"/>
              </a:ext>
            </a:extLst>
          </p:cNvPr>
          <p:cNvSpPr txBox="1"/>
          <p:nvPr/>
        </p:nvSpPr>
        <p:spPr>
          <a:xfrm>
            <a:off x="72272" y="6491738"/>
            <a:ext cx="1473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>
                <a:latin typeface="Titillium Web" panose="00000300000000000000" pitchFamily="2" charset="0"/>
              </a:rPr>
              <a:t>15/12/2022</a:t>
            </a:r>
            <a:endParaRPr lang="en-US" sz="1600" b="1" dirty="0">
              <a:latin typeface="Titillium Web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161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9">
            <a:extLst>
              <a:ext uri="{FF2B5EF4-FFF2-40B4-BE49-F238E27FC236}">
                <a16:creationId xmlns:a16="http://schemas.microsoft.com/office/drawing/2014/main" id="{8FF98FE0-2A3E-D728-7E48-31B272CF8C80}"/>
              </a:ext>
            </a:extLst>
          </p:cNvPr>
          <p:cNvSpPr txBox="1"/>
          <p:nvPr/>
        </p:nvSpPr>
        <p:spPr>
          <a:xfrm>
            <a:off x="896470" y="1286544"/>
            <a:ext cx="10559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latin typeface="Titillium Web" panose="00000300000000000000" pitchFamily="2" charset="0"/>
              </a:rPr>
              <a:t>Si ringraziano per la partecipazione: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150FF4BE-532F-E884-E69C-83D2E9079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153806"/>
              </p:ext>
            </p:extLst>
          </p:nvPr>
        </p:nvGraphicFramePr>
        <p:xfrm>
          <a:off x="572417" y="1859673"/>
          <a:ext cx="5276111" cy="4657265"/>
        </p:xfrm>
        <a:graphic>
          <a:graphicData uri="http://schemas.openxmlformats.org/drawingml/2006/table">
            <a:tbl>
              <a:tblPr/>
              <a:tblGrid>
                <a:gridCol w="5276111">
                  <a:extLst>
                    <a:ext uri="{9D8B030D-6E8A-4147-A177-3AD203B41FA5}">
                      <a16:colId xmlns:a16="http://schemas.microsoft.com/office/drawing/2014/main" val="2848673541"/>
                    </a:ext>
                  </a:extLst>
                </a:gridCol>
              </a:tblGrid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ACCREDIA - ENTE ITALIANO DI ACCREDITAMENTO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501514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ACTIONAID ITALIA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898924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AGENS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606553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AIP 2 ITALIA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361731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AIPARK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68001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AIS – ASSOCIAZIONE INFRASTRUTTURE SOSTENIBILI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624058"/>
                  </a:ext>
                </a:extLst>
              </a:tr>
              <a:tr h="588407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AISCAT - ASSOCIAZIONE ITALIANA SOCIETA' CONCESSIONARIE AUTOSTRADE E TRAFORI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239690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ALFAACCIAI - ACCIAIERIE PRODUZIONE ACCIAI ITALIA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560219"/>
                  </a:ext>
                </a:extLst>
              </a:tr>
              <a:tr h="112682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ALLEANZA DELLE COOPERATIVE ITALIANE - COORDINAMENTO NAZIONALE DI AGCI, CONFCOOPERATIVE, LEGACOOP \ ASSOCIAZIONE GENERALE COOPERATIVE ITALIANE- CONFEDERAZIONE COOPERATIVE ITALIANE-LEGA NAZIONALE DELLE COOPERATIVE E MUTUE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15036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ALTRO MODO FLEGREO APS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158482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ANA – ASSOCIAZIONE NAZIONALE ARCHEOLOGI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424487"/>
                  </a:ext>
                </a:extLst>
              </a:tr>
              <a:tr h="2942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ANAC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654985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E69DDA73-3267-8FF7-9F0A-38F87AA60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491984"/>
              </p:ext>
            </p:extLst>
          </p:nvPr>
        </p:nvGraphicFramePr>
        <p:xfrm>
          <a:off x="5997845" y="1859673"/>
          <a:ext cx="5988423" cy="4657267"/>
        </p:xfrm>
        <a:graphic>
          <a:graphicData uri="http://schemas.openxmlformats.org/drawingml/2006/table">
            <a:tbl>
              <a:tblPr/>
              <a:tblGrid>
                <a:gridCol w="5988423">
                  <a:extLst>
                    <a:ext uri="{9D8B030D-6E8A-4147-A177-3AD203B41FA5}">
                      <a16:colId xmlns:a16="http://schemas.microsoft.com/office/drawing/2014/main" val="2811588025"/>
                    </a:ext>
                  </a:extLst>
                </a:gridCol>
              </a:tblGrid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ANAS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521710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ANCE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512601"/>
                  </a:ext>
                </a:extLst>
              </a:tr>
              <a:tr h="63006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ANCEFERR - ASSOCIAZIONE NAZIONALE COSTRUTTORI EDILI FERROVIARI RIUNITI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244154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ANCI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399481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ANGEM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496818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ANPCI - ASSOCIAZIONE NAZIONALE PICCOLI COMUNI D’ITALIA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263514"/>
                  </a:ext>
                </a:extLst>
              </a:tr>
              <a:tr h="66863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ANSEB - ASSOCIAZIONE NAZIONALE DELLE SOCIETÀ EMETTITRICI DI BUONI PASTO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73589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API – ARCHEOLOGI PUBBLICO IMPIEGO MIBACT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687021"/>
                  </a:ext>
                </a:extLst>
              </a:tr>
              <a:tr h="3496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ARCHEOIMPRESE – ASSOCIAZIONE DELLE IMPRESE ARCHEOLOGICHE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610760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AREA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647970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ARPINGE SPA - ARCHITETTI, PERITI INDUSTRIALI, INGEGNERI E GEOMETRI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81502"/>
                  </a:ext>
                </a:extLst>
              </a:tr>
              <a:tr h="3343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ASACERT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611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06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9">
            <a:extLst>
              <a:ext uri="{FF2B5EF4-FFF2-40B4-BE49-F238E27FC236}">
                <a16:creationId xmlns:a16="http://schemas.microsoft.com/office/drawing/2014/main" id="{BB54F1EB-E8EF-D493-E09D-0683CEFE9477}"/>
              </a:ext>
            </a:extLst>
          </p:cNvPr>
          <p:cNvSpPr txBox="1"/>
          <p:nvPr/>
        </p:nvSpPr>
        <p:spPr>
          <a:xfrm>
            <a:off x="896470" y="1286544"/>
            <a:ext cx="10559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latin typeface="Titillium Web" panose="00000300000000000000" pitchFamily="2" charset="0"/>
              </a:rPr>
              <a:t>Si ringraziano per la partecipazione: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8D04557E-84A5-A6A9-4401-D05ADBDB80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146783"/>
              </p:ext>
            </p:extLst>
          </p:nvPr>
        </p:nvGraphicFramePr>
        <p:xfrm>
          <a:off x="568375" y="1802820"/>
          <a:ext cx="5504329" cy="4927290"/>
        </p:xfrm>
        <a:graphic>
          <a:graphicData uri="http://schemas.openxmlformats.org/drawingml/2006/table">
            <a:tbl>
              <a:tblPr/>
              <a:tblGrid>
                <a:gridCol w="5504329">
                  <a:extLst>
                    <a:ext uri="{9D8B030D-6E8A-4147-A177-3AD203B41FA5}">
                      <a16:colId xmlns:a16="http://schemas.microsoft.com/office/drawing/2014/main" val="3195048689"/>
                    </a:ext>
                  </a:extLst>
                </a:gridCol>
              </a:tblGrid>
              <a:tr h="47447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ASMEL - ASSOCIAZIONE PER LA SUSSIDIARIETÀ E LA MODERNIZZAZIONE DEGLI ENTI LOCALI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449787"/>
                  </a:ext>
                </a:extLst>
              </a:tr>
              <a:tr h="29234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ASSILEA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361321"/>
                  </a:ext>
                </a:extLst>
              </a:tr>
              <a:tr h="29234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ASSOPROFESSIONI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82157"/>
                  </a:ext>
                </a:extLst>
              </a:tr>
              <a:tr h="29234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ASSOSISTEMA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01308"/>
                  </a:ext>
                </a:extLst>
              </a:tr>
              <a:tr h="55096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ASSOTECNICI – ASSOCIAZIONE NAZIONALE DEI TECNICI PER IL PATRIMONIO CULTURALE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891252"/>
                  </a:ext>
                </a:extLst>
              </a:tr>
              <a:tr h="37525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AUTOSTRADE PER L'ITALIA S.P.A.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60036"/>
                  </a:ext>
                </a:extLst>
              </a:tr>
              <a:tr h="29234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AVV. MAURIZIO BOIFAVA 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166728"/>
                  </a:ext>
                </a:extLst>
              </a:tr>
              <a:tr h="5846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AVVENTURA URBANA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511014"/>
                  </a:ext>
                </a:extLst>
              </a:tr>
              <a:tr h="29234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BENTLEY SOA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779201"/>
                  </a:ext>
                </a:extLst>
              </a:tr>
              <a:tr h="3590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CIA – CONFEDERAZIONE ITALIANA ARCHEOLOGI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68088"/>
                  </a:ext>
                </a:extLst>
              </a:tr>
              <a:tr h="5363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CITTADINANZA ATTIVA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530265"/>
                  </a:ext>
                </a:extLst>
              </a:tr>
              <a:tr h="5846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CNA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066402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5AC428B7-4555-DDB1-E7CD-7EA1659A7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20911"/>
              </p:ext>
            </p:extLst>
          </p:nvPr>
        </p:nvGraphicFramePr>
        <p:xfrm>
          <a:off x="6210428" y="1802820"/>
          <a:ext cx="5697444" cy="4898168"/>
        </p:xfrm>
        <a:graphic>
          <a:graphicData uri="http://schemas.openxmlformats.org/drawingml/2006/table">
            <a:tbl>
              <a:tblPr/>
              <a:tblGrid>
                <a:gridCol w="5697444">
                  <a:extLst>
                    <a:ext uri="{9D8B030D-6E8A-4147-A177-3AD203B41FA5}">
                      <a16:colId xmlns:a16="http://schemas.microsoft.com/office/drawing/2014/main" val="1203671716"/>
                    </a:ext>
                  </a:extLst>
                </a:gridCol>
              </a:tblGrid>
              <a:tr h="4724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CNA – CONFEDERAZIONE NAZIONALE DELL’ARTIGIANATO E DELLA PICCOLA E MEDIA IMPRESA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038024"/>
                  </a:ext>
                </a:extLst>
              </a:tr>
              <a:tr h="25069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COMMISSIONE NAZIONALE PER IL DIBATTITO PUBBLICO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394646"/>
                  </a:ext>
                </a:extLst>
              </a:tr>
              <a:tr h="4724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CONFARTIGIANATO - CONFEDERAZIONE GENERALE ITALIANA DELL'ARTIGIANATO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210937"/>
                  </a:ext>
                </a:extLst>
              </a:tr>
              <a:tr h="25069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CONFCOMMERCIO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90753"/>
                  </a:ext>
                </a:extLst>
              </a:tr>
              <a:tr h="25069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CONFIDA - ASSOCIAZIONE ITALIANA DISTRIBUZIONE AUTOMATICA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829554"/>
                  </a:ext>
                </a:extLst>
              </a:tr>
              <a:tr h="50138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CONFIMI INDUSTRIA - CONFEDERAZIONE DELL’INDUSTRIA MANIFATTURIERA ITALIANA E DELL’IMPRESA PRIVATA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659035"/>
                  </a:ext>
                </a:extLst>
              </a:tr>
              <a:tr h="4724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CONFINDUSTRIA - CONFEDERAZIONE GENERALE DELL’INDUSTRIA ITALIANA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770838"/>
                  </a:ext>
                </a:extLst>
              </a:tr>
              <a:tr h="5013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CONFINDUSTRIA SERVIZI HCFS - HYGIENE, CLEANING &amp; FACILITY SERVICES, LABOUR SAFETY SOLUTIONS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611651"/>
                  </a:ext>
                </a:extLst>
              </a:tr>
              <a:tr h="25069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CONFLAVORO PMI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26514"/>
                  </a:ext>
                </a:extLst>
              </a:tr>
              <a:tr h="50138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CONFORMA - ASSOCIAZIONE DEGLI ORGANISMI DI CERTIFICAZIONE, ISPEZIONE, PROVA E TARATURA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59960"/>
                  </a:ext>
                </a:extLst>
              </a:tr>
              <a:tr h="4724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CONFPROFESSIONI - CONFEDERAZIONE ITALIANA LIBERE PROFESSIONI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22000"/>
                  </a:ext>
                </a:extLst>
              </a:tr>
              <a:tr h="50138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CONFSERVIZI - CONFEDERAZIONE DEI SERVIZI PUBBLICI LOCALI – ASSTRA, UTILITALIA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096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43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9">
            <a:extLst>
              <a:ext uri="{FF2B5EF4-FFF2-40B4-BE49-F238E27FC236}">
                <a16:creationId xmlns:a16="http://schemas.microsoft.com/office/drawing/2014/main" id="{98B53E44-FFC9-AA71-1EA6-A09B37C2ADAE}"/>
              </a:ext>
            </a:extLst>
          </p:cNvPr>
          <p:cNvSpPr txBox="1"/>
          <p:nvPr/>
        </p:nvSpPr>
        <p:spPr>
          <a:xfrm>
            <a:off x="896470" y="1286544"/>
            <a:ext cx="105597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latin typeface="Titillium Web" panose="00000300000000000000" pitchFamily="2" charset="0"/>
              </a:rPr>
              <a:t>Si ringraziano per la partecipazione: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0128805-6A7B-2FB1-1C6B-037702BE5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789390"/>
              </p:ext>
            </p:extLst>
          </p:nvPr>
        </p:nvGraphicFramePr>
        <p:xfrm>
          <a:off x="575167" y="1833188"/>
          <a:ext cx="5509185" cy="4908728"/>
        </p:xfrm>
        <a:graphic>
          <a:graphicData uri="http://schemas.openxmlformats.org/drawingml/2006/table">
            <a:tbl>
              <a:tblPr/>
              <a:tblGrid>
                <a:gridCol w="5509185">
                  <a:extLst>
                    <a:ext uri="{9D8B030D-6E8A-4147-A177-3AD203B41FA5}">
                      <a16:colId xmlns:a16="http://schemas.microsoft.com/office/drawing/2014/main" val="3552073850"/>
                    </a:ext>
                  </a:extLst>
                </a:gridCol>
              </a:tblGrid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CONSIGLIO NAZIONALE DEGLI ARCHITETTI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144484"/>
                  </a:ext>
                </a:extLst>
              </a:tr>
              <a:tr h="5219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CONSIGLIO NAZIONALE DEGLI INGEGNERI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685824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CONSIGLIO NAZIONALE DEI GEOLOGI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893357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CONSIP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9493552"/>
                  </a:ext>
                </a:extLst>
              </a:tr>
              <a:tr h="5219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FEDERAZIONE ANIE – FEDERAZIONE NAZIONALE IMPRESE ELETTROTECNICHE ED ELETTRONICHE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296709"/>
                  </a:ext>
                </a:extLst>
              </a:tr>
              <a:tr h="5219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FEDERAZIONE ANIMA - FEDERAZIONE DELLE ASSOCIAZIONI NAZIONALI DELL'INDUSTRIA MECCANICA VARIA E AFFINE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007338"/>
                  </a:ext>
                </a:extLst>
              </a:tr>
              <a:tr h="5219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FINCO - FEDERAZIONE INDUSTRIE PRODOTTI IMPIANTI SERVIZI ED OPERE SPECIALISTICHE PER LE COSTRUZIONE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549036"/>
                  </a:ext>
                </a:extLst>
              </a:tr>
              <a:tr h="7327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FONDAZIONE INARCASSA - CASSA NAZIONALE DI PREVIDENZA ED ASSISTENZA PER GLI INGEGNERI ED ARCHITETTI LIBERI PROFESSIONISTI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640735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GBC ITALIA - GREEN BUILDING COUNCIL ITALIA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242699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GENERALSOA e UNIONSOA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537663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GRUPPO FS - GRUPPO FERROVIE DELLO STATO ITALIANE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825292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IGI – ISTITUTO GRANDI INFRASTRUTTURE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520672"/>
                  </a:ext>
                </a:extLst>
              </a:tr>
              <a:tr h="26099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LEGACOOP PRODUZIONE &amp; SERVIZI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319879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77D3991-AEA7-C206-5A6C-CB281AC4C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36358"/>
              </p:ext>
            </p:extLst>
          </p:nvPr>
        </p:nvGraphicFramePr>
        <p:xfrm>
          <a:off x="6258790" y="1833187"/>
          <a:ext cx="5651707" cy="4908726"/>
        </p:xfrm>
        <a:graphic>
          <a:graphicData uri="http://schemas.openxmlformats.org/drawingml/2006/table">
            <a:tbl>
              <a:tblPr/>
              <a:tblGrid>
                <a:gridCol w="5651707">
                  <a:extLst>
                    <a:ext uri="{9D8B030D-6E8A-4147-A177-3AD203B41FA5}">
                      <a16:colId xmlns:a16="http://schemas.microsoft.com/office/drawing/2014/main" val="428323656"/>
                    </a:ext>
                  </a:extLst>
                </a:gridCol>
              </a:tblGrid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LEGAMBIENTE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913389"/>
                  </a:ext>
                </a:extLst>
              </a:tr>
              <a:tr h="6722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OICE - ASSOCIAZIONE DELLE ORGANIZZAZIONI DI INGEGNERIA DI ARCHITETTURA E DI CONSULENZA TECNICO-ECONOMICA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708097"/>
                  </a:ext>
                </a:extLst>
              </a:tr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ORICON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439135"/>
                  </a:ext>
                </a:extLst>
              </a:tr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OSSERVATORIO CIVICO PNRR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673071"/>
                  </a:ext>
                </a:extLst>
              </a:tr>
              <a:tr h="36757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RAI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917218"/>
                  </a:ext>
                </a:extLst>
              </a:tr>
              <a:tr h="4062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RESTAURO E ARCHEOLOGIA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565793"/>
                  </a:ext>
                </a:extLst>
              </a:tr>
              <a:tr h="3952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RETEIMPRESA.NET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714613"/>
                  </a:ext>
                </a:extLst>
              </a:tr>
              <a:tr h="41719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SALINI COSTRUTTORI S.P.A.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208540"/>
                  </a:ext>
                </a:extLst>
              </a:tr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TERNA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098813"/>
                  </a:ext>
                </a:extLst>
              </a:tr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TUNNEL EUROALPIN LYON TURIN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880961"/>
                  </a:ext>
                </a:extLst>
              </a:tr>
              <a:tr h="33612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UCSI – Unione dei Consorzi Stabili Italiani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30288"/>
                  </a:ext>
                </a:extLst>
              </a:tr>
              <a:tr h="63347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UTILITALIA - FEDERAZIONE DELLE IMPRESE DEI SERVIZI DI ACQUA, AMBIENTE ED ENERGIA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C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41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064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91E227E-9BAB-C756-5595-E0ED4CB9EC85}"/>
              </a:ext>
            </a:extLst>
          </p:cNvPr>
          <p:cNvSpPr txBox="1"/>
          <p:nvPr/>
        </p:nvSpPr>
        <p:spPr>
          <a:xfrm>
            <a:off x="635752" y="1361890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latin typeface="Titillium Web" panose="00000300000000000000" pitchFamily="2" charset="0"/>
              </a:rPr>
              <a:t>Piattaforma 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B2B480-8949-585F-3A23-D94F50ED050C}"/>
              </a:ext>
            </a:extLst>
          </p:cNvPr>
          <p:cNvSpPr txBox="1"/>
          <p:nvPr/>
        </p:nvSpPr>
        <p:spPr>
          <a:xfrm>
            <a:off x="522514" y="1885110"/>
            <a:ext cx="112807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itillium Web" panose="00000400000000000000" pitchFamily="2" charset="0"/>
              </a:rPr>
              <a:t>In vista della revisione del Codice dei contratti pubblici in attuazione della legge 21 giugno 2022, n. 78, il Ministro delle infrastrutture e dei trasporti ha indetto una consultazione, al fine di acquisire da ordini professionali, associazioni, stazioni appaltanti e tutti i principali stakeholders del settore, le criticità applicative del comparto e di proporre linee di indirizzo normative per il superamento delle stesse.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0E720B-A625-6BE8-3AEA-C0EBA893A74C}"/>
              </a:ext>
            </a:extLst>
          </p:cNvPr>
          <p:cNvSpPr/>
          <p:nvPr/>
        </p:nvSpPr>
        <p:spPr>
          <a:xfrm>
            <a:off x="681786" y="3825024"/>
            <a:ext cx="3430102" cy="3823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ARGOMENTI</a:t>
            </a:r>
            <a:endParaRPr lang="it-IT" sz="1600" dirty="0"/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8FFF2890-6989-4BAC-AC68-8AB9D051C7AE}"/>
              </a:ext>
            </a:extLst>
          </p:cNvPr>
          <p:cNvSpPr txBox="1"/>
          <p:nvPr/>
        </p:nvSpPr>
        <p:spPr>
          <a:xfrm>
            <a:off x="522514" y="2995681"/>
            <a:ext cx="11280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itillium Web" panose="00000400000000000000" pitchFamily="2" charset="0"/>
              </a:rPr>
              <a:t>Per offrire uno schema e una traccia di intervento ai partecipanti alla consultazione, è stata predisposta una piattaforma telematica alla quale tutti gli stakeholders sono stati invitati a partecipare inserendo le seguenti informazioni: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E9767388-2B27-4D1D-FB55-4F45AB6E9922}"/>
              </a:ext>
            </a:extLst>
          </p:cNvPr>
          <p:cNvSpPr txBox="1"/>
          <p:nvPr/>
        </p:nvSpPr>
        <p:spPr>
          <a:xfrm>
            <a:off x="681786" y="4207334"/>
            <a:ext cx="34301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itillium Web" panose="00000400000000000000" pitchFamily="2" charset="0"/>
              </a:rPr>
              <a:t>è stata individuata una lista di argomenti che, alla luce dei principi e dei criteri della legge 21 giugno 2022, n. 78, recante “Delega al Governo in materia di contratti pubblici” sono stati oggetto di trattazione nella predisposizione dello schema di decreto legislativo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1C14E36-E49C-3797-E866-1FA57B885A0B}"/>
              </a:ext>
            </a:extLst>
          </p:cNvPr>
          <p:cNvSpPr/>
          <p:nvPr/>
        </p:nvSpPr>
        <p:spPr>
          <a:xfrm>
            <a:off x="4432950" y="3825024"/>
            <a:ext cx="3430102" cy="38231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CRITICITA’</a:t>
            </a:r>
            <a:endParaRPr lang="it-IT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A6B566FE-2A06-A494-704C-F0323C957C84}"/>
              </a:ext>
            </a:extLst>
          </p:cNvPr>
          <p:cNvSpPr txBox="1"/>
          <p:nvPr/>
        </p:nvSpPr>
        <p:spPr>
          <a:xfrm>
            <a:off x="4432950" y="4207334"/>
            <a:ext cx="34301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itillium Web" panose="00000400000000000000" pitchFamily="2" charset="0"/>
              </a:rPr>
              <a:t>sotto questa voce è stato possibile dare conto dei principali aspetti problematici riscontrati in sede operativa rispetto all’argomento volta per volta individuato dallo stesso partecipante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D2337A46-AA13-1060-AA23-F957E2F8317F}"/>
              </a:ext>
            </a:extLst>
          </p:cNvPr>
          <p:cNvSpPr txBox="1"/>
          <p:nvPr/>
        </p:nvSpPr>
        <p:spPr>
          <a:xfrm>
            <a:off x="8184114" y="4186296"/>
            <a:ext cx="3326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itillium Web" panose="00000400000000000000" pitchFamily="2" charset="0"/>
              </a:rPr>
              <a:t>sotto questa voce è stato possibile proporre linee di indirizzo normativo finalizzate a fornire soluzioni alle criticità evidenziate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E4120839-6842-B63B-E43F-48CFB022BF16}"/>
              </a:ext>
            </a:extLst>
          </p:cNvPr>
          <p:cNvSpPr/>
          <p:nvPr/>
        </p:nvSpPr>
        <p:spPr>
          <a:xfrm>
            <a:off x="8184114" y="3825024"/>
            <a:ext cx="3326100" cy="38231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PROPOSTE NORMATIVE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31902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C91E227E-9BAB-C756-5595-E0ED4CB9EC85}"/>
              </a:ext>
            </a:extLst>
          </p:cNvPr>
          <p:cNvSpPr txBox="1"/>
          <p:nvPr/>
        </p:nvSpPr>
        <p:spPr>
          <a:xfrm>
            <a:off x="635752" y="1361890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latin typeface="Titillium Web" panose="00000300000000000000" pitchFamily="2" charset="0"/>
              </a:rPr>
              <a:t>Modalità di partecipazione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B39C5EE-3878-A064-7059-738DC559DE5B}"/>
              </a:ext>
            </a:extLst>
          </p:cNvPr>
          <p:cNvSpPr txBox="1"/>
          <p:nvPr/>
        </p:nvSpPr>
        <p:spPr>
          <a:xfrm>
            <a:off x="635751" y="1885110"/>
            <a:ext cx="11442871" cy="4436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b="1" u="sng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 IN PIATTAFORMA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Sono stati invitati a partecipare in prima istanza alla consultazione, con lettera del Ministro del 17 novembre 2022, 65 associazioni di categoria e stakeholders, selezionati sulla base dei soggetti partecipanti alle audizioni parlamentari sulla Legge Delega.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Hanno presentato i propri contributi attraverso la piattaforma telematica </a:t>
            </a:r>
            <a:r>
              <a:rPr lang="it-IT" sz="1600" b="1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44 </a:t>
            </a:r>
            <a:r>
              <a:rPr lang="it-IT" sz="1600" dirty="0">
                <a:latin typeface="Titillium Web" panose="00000400000000000000" pitchFamily="2" charset="0"/>
              </a:rPr>
              <a:t>partecipanti</a:t>
            </a: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600" b="1" u="sng" dirty="0">
              <a:effectLst/>
              <a:latin typeface="Titillium Web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b="1" u="sng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 FUORI PIATTAFORMA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 risposta alle ulteriori richieste di partecipazione pervenute, sono stati autorizzati nuovi soggetti a presentare, tramite altri canali comunicativi (email e </a:t>
            </a:r>
            <a:r>
              <a:rPr lang="it-IT" sz="1600" dirty="0" err="1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pec</a:t>
            </a: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), contributi al di fuori della piattaforma.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Hanno presentato i propri contributi al di fuori della piattaforma telematica </a:t>
            </a:r>
            <a:r>
              <a:rPr lang="it-IT" sz="1600" b="1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dirty="0">
                <a:latin typeface="Titillium Web" panose="00000400000000000000" pitchFamily="2" charset="0"/>
              </a:rPr>
              <a:t>partecipanti</a:t>
            </a: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600" dirty="0">
              <a:effectLst/>
              <a:latin typeface="Titillium Web" panose="000005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b="1" u="sng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TOTALE CONTRIBUTI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Il numero complessivo dei partecipanti alla consultazione che hanno presentato i propri contributi entro il termine di consegna previsto è di </a:t>
            </a:r>
            <a:r>
              <a:rPr lang="it-IT" sz="1600" b="1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73</a:t>
            </a:r>
            <a:r>
              <a:rPr lang="it-IT" sz="1600" dirty="0">
                <a:effectLst/>
                <a:latin typeface="Titillium Web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635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1">
            <a:extLst>
              <a:ext uri="{FF2B5EF4-FFF2-40B4-BE49-F238E27FC236}">
                <a16:creationId xmlns:a16="http://schemas.microsoft.com/office/drawing/2014/main" id="{849806BF-BEC5-40F1-F14C-E5ED04086947}"/>
              </a:ext>
            </a:extLst>
          </p:cNvPr>
          <p:cNvSpPr/>
          <p:nvPr/>
        </p:nvSpPr>
        <p:spPr>
          <a:xfrm>
            <a:off x="374564" y="2047009"/>
            <a:ext cx="11442871" cy="4747918"/>
          </a:xfrm>
          <a:prstGeom prst="roundRect">
            <a:avLst>
              <a:gd name="adj" fmla="val 1216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atin typeface="Titillium Web" panose="00000300000000000000" pitchFamily="2" charset="0"/>
            </a:endParaRPr>
          </a:p>
        </p:txBody>
      </p:sp>
      <p:sp>
        <p:nvSpPr>
          <p:cNvPr id="4" name="TextBox 49">
            <a:extLst>
              <a:ext uri="{FF2B5EF4-FFF2-40B4-BE49-F238E27FC236}">
                <a16:creationId xmlns:a16="http://schemas.microsoft.com/office/drawing/2014/main" id="{F6118C6C-F092-4EB8-CB00-46ACC5860A62}"/>
              </a:ext>
            </a:extLst>
          </p:cNvPr>
          <p:cNvSpPr txBox="1"/>
          <p:nvPr/>
        </p:nvSpPr>
        <p:spPr>
          <a:xfrm>
            <a:off x="715388" y="2306557"/>
            <a:ext cx="108663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600" b="1" dirty="0">
                <a:solidFill>
                  <a:schemeClr val="bg1"/>
                </a:solidFill>
                <a:latin typeface="Titillium Web" panose="00000300000000000000" pitchFamily="2" charset="0"/>
              </a:rPr>
              <a:t>Numero partecipanti che hanno fornito contributi</a:t>
            </a:r>
          </a:p>
        </p:txBody>
      </p:sp>
      <p:sp>
        <p:nvSpPr>
          <p:cNvPr id="5" name="Rectangle: Rounded Corners 58">
            <a:extLst>
              <a:ext uri="{FF2B5EF4-FFF2-40B4-BE49-F238E27FC236}">
                <a16:creationId xmlns:a16="http://schemas.microsoft.com/office/drawing/2014/main" id="{47B96215-9485-6CE3-A9F0-87F959E3527C}"/>
              </a:ext>
            </a:extLst>
          </p:cNvPr>
          <p:cNvSpPr/>
          <p:nvPr/>
        </p:nvSpPr>
        <p:spPr>
          <a:xfrm>
            <a:off x="463348" y="3058548"/>
            <a:ext cx="3285271" cy="3221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6" name="TextBox 60">
            <a:extLst>
              <a:ext uri="{FF2B5EF4-FFF2-40B4-BE49-F238E27FC236}">
                <a16:creationId xmlns:a16="http://schemas.microsoft.com/office/drawing/2014/main" id="{CBB13BAD-ADCE-11BD-F41F-3A28E6F4CF6A}"/>
              </a:ext>
            </a:extLst>
          </p:cNvPr>
          <p:cNvSpPr txBox="1"/>
          <p:nvPr/>
        </p:nvSpPr>
        <p:spPr>
          <a:xfrm>
            <a:off x="715388" y="3509454"/>
            <a:ext cx="2651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itillium Web" panose="00000300000000000000" pitchFamily="2" charset="0"/>
              </a:rPr>
              <a:t>n° partecipanti che hanno risposto tramite piattaforma</a:t>
            </a:r>
          </a:p>
        </p:txBody>
      </p:sp>
      <p:sp>
        <p:nvSpPr>
          <p:cNvPr id="7" name="TextBox 54">
            <a:extLst>
              <a:ext uri="{FF2B5EF4-FFF2-40B4-BE49-F238E27FC236}">
                <a16:creationId xmlns:a16="http://schemas.microsoft.com/office/drawing/2014/main" id="{B5E4FC25-5686-8CE9-46C6-86FF2A951C74}"/>
              </a:ext>
            </a:extLst>
          </p:cNvPr>
          <p:cNvSpPr txBox="1"/>
          <p:nvPr/>
        </p:nvSpPr>
        <p:spPr>
          <a:xfrm>
            <a:off x="1108598" y="4630469"/>
            <a:ext cx="1845401" cy="1442412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6000" dirty="0"/>
              <a:t>44</a:t>
            </a:r>
          </a:p>
        </p:txBody>
      </p:sp>
      <p:sp>
        <p:nvSpPr>
          <p:cNvPr id="9" name="Rectangle: Rounded Corners 58">
            <a:extLst>
              <a:ext uri="{FF2B5EF4-FFF2-40B4-BE49-F238E27FC236}">
                <a16:creationId xmlns:a16="http://schemas.microsoft.com/office/drawing/2014/main" id="{F8C8DA07-57E2-D56E-0D59-F263357A5D28}"/>
              </a:ext>
            </a:extLst>
          </p:cNvPr>
          <p:cNvSpPr/>
          <p:nvPr/>
        </p:nvSpPr>
        <p:spPr>
          <a:xfrm>
            <a:off x="3932722" y="3048616"/>
            <a:ext cx="3285271" cy="3221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10" name="TextBox 60">
            <a:extLst>
              <a:ext uri="{FF2B5EF4-FFF2-40B4-BE49-F238E27FC236}">
                <a16:creationId xmlns:a16="http://schemas.microsoft.com/office/drawing/2014/main" id="{9C80DC7F-111E-0B34-E3EE-4169076F7B15}"/>
              </a:ext>
            </a:extLst>
          </p:cNvPr>
          <p:cNvSpPr txBox="1"/>
          <p:nvPr/>
        </p:nvSpPr>
        <p:spPr>
          <a:xfrm>
            <a:off x="4249706" y="3524291"/>
            <a:ext cx="2651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itillium Web" panose="00000300000000000000" pitchFamily="2" charset="0"/>
              </a:rPr>
              <a:t>n° partecipanti che hanno risposto fuori piattaforma</a:t>
            </a:r>
          </a:p>
        </p:txBody>
      </p:sp>
      <p:sp>
        <p:nvSpPr>
          <p:cNvPr id="13" name="TextBox 54">
            <a:extLst>
              <a:ext uri="{FF2B5EF4-FFF2-40B4-BE49-F238E27FC236}">
                <a16:creationId xmlns:a16="http://schemas.microsoft.com/office/drawing/2014/main" id="{8F9A9951-475A-0EEF-CC93-4385A75CDCE8}"/>
              </a:ext>
            </a:extLst>
          </p:cNvPr>
          <p:cNvSpPr txBox="1"/>
          <p:nvPr/>
        </p:nvSpPr>
        <p:spPr>
          <a:xfrm>
            <a:off x="4652656" y="4630469"/>
            <a:ext cx="1845401" cy="1442412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6000" dirty="0"/>
              <a:t>29</a:t>
            </a:r>
          </a:p>
        </p:txBody>
      </p:sp>
      <p:sp>
        <p:nvSpPr>
          <p:cNvPr id="14" name="Rectangle: Rounded Corners 58">
            <a:extLst>
              <a:ext uri="{FF2B5EF4-FFF2-40B4-BE49-F238E27FC236}">
                <a16:creationId xmlns:a16="http://schemas.microsoft.com/office/drawing/2014/main" id="{AA45921C-5679-04B2-B024-CE13018B803F}"/>
              </a:ext>
            </a:extLst>
          </p:cNvPr>
          <p:cNvSpPr/>
          <p:nvPr/>
        </p:nvSpPr>
        <p:spPr>
          <a:xfrm>
            <a:off x="8511329" y="3049211"/>
            <a:ext cx="3285271" cy="3221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15" name="TextBox 60">
            <a:extLst>
              <a:ext uri="{FF2B5EF4-FFF2-40B4-BE49-F238E27FC236}">
                <a16:creationId xmlns:a16="http://schemas.microsoft.com/office/drawing/2014/main" id="{EB85D8F7-5B6C-8492-2B5C-E3524B93AE79}"/>
              </a:ext>
            </a:extLst>
          </p:cNvPr>
          <p:cNvSpPr txBox="1"/>
          <p:nvPr/>
        </p:nvSpPr>
        <p:spPr>
          <a:xfrm>
            <a:off x="8922942" y="3517138"/>
            <a:ext cx="2651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Titillium Web" panose="00000300000000000000" pitchFamily="2" charset="0"/>
              </a:rPr>
              <a:t>Totale partecipanti che hanno fornito contributi</a:t>
            </a:r>
          </a:p>
        </p:txBody>
      </p:sp>
      <p:sp>
        <p:nvSpPr>
          <p:cNvPr id="16" name="TextBox 54">
            <a:extLst>
              <a:ext uri="{FF2B5EF4-FFF2-40B4-BE49-F238E27FC236}">
                <a16:creationId xmlns:a16="http://schemas.microsoft.com/office/drawing/2014/main" id="{90C99272-A243-EA4F-B51E-F47DC1144E1E}"/>
              </a:ext>
            </a:extLst>
          </p:cNvPr>
          <p:cNvSpPr txBox="1"/>
          <p:nvPr/>
        </p:nvSpPr>
        <p:spPr>
          <a:xfrm>
            <a:off x="9325892" y="4542762"/>
            <a:ext cx="1845401" cy="14424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6000" dirty="0">
                <a:solidFill>
                  <a:srgbClr val="FF0000"/>
                </a:solidFill>
              </a:rPr>
              <a:t>73</a:t>
            </a:r>
          </a:p>
        </p:txBody>
      </p:sp>
      <p:sp>
        <p:nvSpPr>
          <p:cNvPr id="17" name="TextBox 49">
            <a:extLst>
              <a:ext uri="{FF2B5EF4-FFF2-40B4-BE49-F238E27FC236}">
                <a16:creationId xmlns:a16="http://schemas.microsoft.com/office/drawing/2014/main" id="{A8BE9DC3-5924-342F-E63B-51B77B56E4BF}"/>
              </a:ext>
            </a:extLst>
          </p:cNvPr>
          <p:cNvSpPr txBox="1"/>
          <p:nvPr/>
        </p:nvSpPr>
        <p:spPr>
          <a:xfrm>
            <a:off x="7620942" y="4163469"/>
            <a:ext cx="5641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0" b="1" dirty="0">
                <a:solidFill>
                  <a:schemeClr val="bg1"/>
                </a:solidFill>
                <a:latin typeface="Titillium Web" panose="00000300000000000000" pitchFamily="2" charset="0"/>
              </a:rPr>
              <a:t>=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275FECAC-FCC8-1ACB-F121-ECF273F336B7}"/>
              </a:ext>
            </a:extLst>
          </p:cNvPr>
          <p:cNvSpPr txBox="1"/>
          <p:nvPr/>
        </p:nvSpPr>
        <p:spPr>
          <a:xfrm>
            <a:off x="635752" y="1272439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tillium Web" panose="00000300000000000000" pitchFamily="2" charset="0"/>
              </a:rPr>
              <a:t>Dashboard di monitoraggio </a:t>
            </a:r>
            <a:r>
              <a:rPr lang="it-IT" sz="2800" b="1" i="1" dirty="0">
                <a:latin typeface="Titillium Web" panose="00000300000000000000" pitchFamily="2" charset="0"/>
              </a:rPr>
              <a:t>partecipanti alla consultazione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91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58">
            <a:extLst>
              <a:ext uri="{FF2B5EF4-FFF2-40B4-BE49-F238E27FC236}">
                <a16:creationId xmlns:a16="http://schemas.microsoft.com/office/drawing/2014/main" id="{E1B0728F-9B05-F0E3-D135-98FD5F15122B}"/>
              </a:ext>
            </a:extLst>
          </p:cNvPr>
          <p:cNvSpPr/>
          <p:nvPr/>
        </p:nvSpPr>
        <p:spPr>
          <a:xfrm>
            <a:off x="3669591" y="2134810"/>
            <a:ext cx="4592024" cy="46066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6375A1AD-476C-E41B-14B8-8F32A5AE476D}"/>
              </a:ext>
            </a:extLst>
          </p:cNvPr>
          <p:cNvSpPr txBox="1"/>
          <p:nvPr/>
        </p:nvSpPr>
        <p:spPr>
          <a:xfrm>
            <a:off x="4054309" y="2577582"/>
            <a:ext cx="37058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Titillium Web" panose="00000300000000000000" pitchFamily="2" charset="0"/>
              </a:rPr>
              <a:t>Totale contributi pervenuti</a:t>
            </a:r>
          </a:p>
        </p:txBody>
      </p:sp>
      <p:sp>
        <p:nvSpPr>
          <p:cNvPr id="12" name="TextBox 54">
            <a:extLst>
              <a:ext uri="{FF2B5EF4-FFF2-40B4-BE49-F238E27FC236}">
                <a16:creationId xmlns:a16="http://schemas.microsoft.com/office/drawing/2014/main" id="{7ED0BC98-EEF4-6CBE-19D2-D3A7891CCA50}"/>
              </a:ext>
            </a:extLst>
          </p:cNvPr>
          <p:cNvSpPr txBox="1"/>
          <p:nvPr/>
        </p:nvSpPr>
        <p:spPr>
          <a:xfrm>
            <a:off x="3818964" y="3654800"/>
            <a:ext cx="4325949" cy="2611530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6000" dirty="0">
                <a:solidFill>
                  <a:srgbClr val="FF0000"/>
                </a:solidFill>
              </a:rPr>
              <a:t>201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45D258BE-4EED-BEC6-3C0C-7E682591FC7F}"/>
              </a:ext>
            </a:extLst>
          </p:cNvPr>
          <p:cNvSpPr txBox="1"/>
          <p:nvPr/>
        </p:nvSpPr>
        <p:spPr>
          <a:xfrm>
            <a:off x="635752" y="1272439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tillium Web" panose="00000300000000000000" pitchFamily="2" charset="0"/>
              </a:rPr>
              <a:t>Dashboard di monitoraggio </a:t>
            </a:r>
            <a:r>
              <a:rPr lang="it-IT" sz="2800" b="1" i="1" dirty="0">
                <a:latin typeface="Titillium Web" panose="00000300000000000000" pitchFamily="2" charset="0"/>
              </a:rPr>
              <a:t>contributi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509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8ED4AA95-7EE2-05B9-9337-400D088A77D7}"/>
              </a:ext>
            </a:extLst>
          </p:cNvPr>
          <p:cNvSpPr txBox="1"/>
          <p:nvPr/>
        </p:nvSpPr>
        <p:spPr>
          <a:xfrm>
            <a:off x="635752" y="1272439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tillium Web" panose="00000300000000000000" pitchFamily="2" charset="0"/>
              </a:rPr>
              <a:t>Elenco argomenti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689A186B-8AD6-E2F3-2FA3-314D5512A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491748"/>
              </p:ext>
            </p:extLst>
          </p:nvPr>
        </p:nvGraphicFramePr>
        <p:xfrm>
          <a:off x="635752" y="1864944"/>
          <a:ext cx="4622800" cy="4705533"/>
        </p:xfrm>
        <a:graphic>
          <a:graphicData uri="http://schemas.openxmlformats.org/drawingml/2006/table">
            <a:tbl>
              <a:tblPr firstRow="1" firstCol="1" bandRow="1"/>
              <a:tblGrid>
                <a:gridCol w="4622800">
                  <a:extLst>
                    <a:ext uri="{9D8B030D-6E8A-4147-A177-3AD203B41FA5}">
                      <a16:colId xmlns:a16="http://schemas.microsoft.com/office/drawing/2014/main" val="226952944"/>
                    </a:ext>
                  </a:extLst>
                </a:gridCol>
              </a:tblGrid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ACCESSO AGLI ATTI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054227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ACCORDI QUADRO IN MATERIA DI PROGETTAZIONE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39721"/>
                  </a:ext>
                </a:extLst>
              </a:tr>
              <a:tr h="62740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AFFIDAMENTI DEI CONCESSIONARI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690857"/>
                  </a:ext>
                </a:extLst>
              </a:tr>
              <a:tr h="62740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AFFIDAMENTI DEI CONTRATTI DEL SETTORE DEI BENI CULTURALI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702876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AFFIDAMENTI NEI SETTORI SPECIALI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133983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ANAC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256644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APPALTI DI SERVIZI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955545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APPALTO INTEGRATO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9209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AVVALIMENTO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416184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BENI CULTURALI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403003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BUONI PASTO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652726"/>
                  </a:ext>
                </a:extLst>
              </a:tr>
              <a:tr h="62740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CAUSE DI ESCLUSIONE DEGLI OPERATORI ECONOMICI DALLE PROCEDURE DI AFFIDAMENTO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56684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9CACDA9A-49D4-2CB8-96A6-39542574C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453466"/>
              </p:ext>
            </p:extLst>
          </p:nvPr>
        </p:nvGraphicFramePr>
        <p:xfrm>
          <a:off x="6216715" y="1864945"/>
          <a:ext cx="4622800" cy="4705530"/>
        </p:xfrm>
        <a:graphic>
          <a:graphicData uri="http://schemas.openxmlformats.org/drawingml/2006/table">
            <a:tbl>
              <a:tblPr/>
              <a:tblGrid>
                <a:gridCol w="4622800">
                  <a:extLst>
                    <a:ext uri="{9D8B030D-6E8A-4147-A177-3AD203B41FA5}">
                      <a16:colId xmlns:a16="http://schemas.microsoft.com/office/drawing/2014/main" val="2237984535"/>
                    </a:ext>
                  </a:extLst>
                </a:gridCol>
              </a:tblGrid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COLLEGIO CONSULTIVO TECNICO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584392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CONTENZIOSO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52031"/>
                  </a:ext>
                </a:extLst>
              </a:tr>
              <a:tr h="6274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CONTRATTI DI CONCESSIONE ED ESTERNALIZZAZIONE DEGLI AFFIDAMENTI DA PARTE DEI CONCESSIONARI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05162"/>
                  </a:ext>
                </a:extLst>
              </a:tr>
              <a:tr h="6274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CRITERI AMBIENTALI MINIMI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1631447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CRITERI DI AGGIUDICAZIONE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143928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DEFINIZIONI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468519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DIBATTITO PUBBLICO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45831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DIGITALIZZAZIONE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026736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FINANZA DI PROGETTO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334945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FORME AGGREGATE DEGLI OPERATORI ECONOMICI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707363"/>
                  </a:ext>
                </a:extLst>
              </a:tr>
              <a:tr h="31370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GARANZIE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775552"/>
                  </a:ext>
                </a:extLst>
              </a:tr>
              <a:tr h="6274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GOLD PLATING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811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490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8ED4AA95-7EE2-05B9-9337-400D088A77D7}"/>
              </a:ext>
            </a:extLst>
          </p:cNvPr>
          <p:cNvSpPr txBox="1"/>
          <p:nvPr/>
        </p:nvSpPr>
        <p:spPr>
          <a:xfrm>
            <a:off x="635752" y="1272439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tillium Web" panose="00000300000000000000" pitchFamily="2" charset="0"/>
              </a:rPr>
              <a:t>Elenco argomenti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6DA43953-FA1F-2D2B-9F5A-29F2B658E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942186"/>
              </p:ext>
            </p:extLst>
          </p:nvPr>
        </p:nvGraphicFramePr>
        <p:xfrm>
          <a:off x="796007" y="1892124"/>
          <a:ext cx="4622800" cy="4791482"/>
        </p:xfrm>
        <a:graphic>
          <a:graphicData uri="http://schemas.openxmlformats.org/drawingml/2006/table">
            <a:tbl>
              <a:tblPr/>
              <a:tblGrid>
                <a:gridCol w="4622800">
                  <a:extLst>
                    <a:ext uri="{9D8B030D-6E8A-4147-A177-3AD203B41FA5}">
                      <a16:colId xmlns:a16="http://schemas.microsoft.com/office/drawing/2014/main" val="2054413841"/>
                    </a:ext>
                  </a:extLst>
                </a:gridCol>
              </a:tblGrid>
              <a:tr h="242371">
                <a:tc>
                  <a:txBody>
                    <a:bodyPr/>
                    <a:lstStyle/>
                    <a:p>
                      <a:pPr algn="l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575693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LEASING PUBBLICO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173560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LIVELLI DI PROGETTAZIONE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826901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OPERE A SCOMPUTO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920384"/>
                  </a:ext>
                </a:extLst>
              </a:tr>
              <a:tr h="4847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PRINCIPI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605972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PROCEDURE PER L’AFFIDAMENTO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409748"/>
                  </a:ext>
                </a:extLst>
              </a:tr>
              <a:tr h="45677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PROCEDURE PER L’AFFIDAMENTO SOTTO LE SOGLIE COMUNITARIE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123068"/>
                  </a:ext>
                </a:extLst>
              </a:tr>
              <a:tr h="4847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PROGRAMMAZIONE DEI LAVORI E DEGLI ACQUISTI DI BENI E SERVIZI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19385"/>
                  </a:ext>
                </a:extLst>
              </a:tr>
              <a:tr h="45677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PROGRAMMAZIONE DELLE INFRASTRUTTURE PRIORITARIE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123855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QUALIFICAZIONE DEGLI OPERATORI ECONOMICI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95990"/>
                  </a:ext>
                </a:extLst>
              </a:tr>
              <a:tr h="4847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QUALIFICAZIONE DELLE STAZIONI APPALTANTI E DELLE CENTRALI DI COMMITTENZA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101520"/>
                  </a:ext>
                </a:extLst>
              </a:tr>
              <a:tr h="4847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RAGGRUPPAMENTI TEMPORANEI E CONSORZI DI OPERATORI ECONOMICI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752617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REGIME TRANSITORIO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466218"/>
                  </a:ext>
                </a:extLst>
              </a:tr>
              <a:tr h="24237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REQUISITI DI CARATTERE GENERALE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4361"/>
                  </a:ext>
                </a:extLst>
              </a:tr>
            </a:tbl>
          </a:graphicData>
        </a:graphic>
      </p:graphicFrame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7490B8A-BD95-DA96-7BF1-8B837D58E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041174"/>
              </p:ext>
            </p:extLst>
          </p:nvPr>
        </p:nvGraphicFramePr>
        <p:xfrm>
          <a:off x="6263849" y="1892124"/>
          <a:ext cx="4622800" cy="4791480"/>
        </p:xfrm>
        <a:graphic>
          <a:graphicData uri="http://schemas.openxmlformats.org/drawingml/2006/table">
            <a:tbl>
              <a:tblPr/>
              <a:tblGrid>
                <a:gridCol w="4622800">
                  <a:extLst>
                    <a:ext uri="{9D8B030D-6E8A-4147-A177-3AD203B41FA5}">
                      <a16:colId xmlns:a16="http://schemas.microsoft.com/office/drawing/2014/main" val="1002247080"/>
                    </a:ext>
                  </a:extLst>
                </a:gridCol>
              </a:tblGrid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REQUISITI PER L’ESECUZIONE DELL’APPALTO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123335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RESPONSABILITÀ SOLIDALE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929208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REVISIONE PREZZI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940257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RISTORAZIONE COLLETTIVA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163200"/>
                  </a:ext>
                </a:extLst>
              </a:tr>
              <a:tr h="75546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RUP (RESPONSABILE UNICO DEL PROCEDIMENTO) E RESPONSABILITÀ DEI DIPENDENTI DELLA STAZIONE APPALTANTE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031000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SEMPLIFICAZIONE DELLE PROCEDURE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838369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SERVIZI DI ARCHITETTURA ED INGEGNERIA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840411"/>
                  </a:ext>
                </a:extLst>
              </a:tr>
              <a:tr h="5381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SERVIZI DI RICERCA E SVILUPPO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528361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SERVIZI SOCIALI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537318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SETTORI SPECIALI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971169"/>
                  </a:ext>
                </a:extLst>
              </a:tr>
              <a:tr h="5381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SUBAPPALTO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991290"/>
                  </a:ext>
                </a:extLst>
              </a:tr>
              <a:tr h="5381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SUDDIVISIONE IN LOTTI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407780"/>
                  </a:ext>
                </a:extLst>
              </a:tr>
              <a:tr h="2690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tillium Web" panose="00000500000000000000" pitchFamily="2" charset="0"/>
                        </a:rPr>
                        <a:t>TERMINI DI CONCLUSIONE DELLE GARE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130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567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" title="Grafico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395855"/>
              </p:ext>
            </p:extLst>
          </p:nvPr>
        </p:nvGraphicFramePr>
        <p:xfrm>
          <a:off x="391886" y="718456"/>
          <a:ext cx="11800112" cy="6139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5775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9F583DB-DDBF-637A-7C25-91F365300607}"/>
              </a:ext>
            </a:extLst>
          </p:cNvPr>
          <p:cNvSpPr/>
          <p:nvPr/>
        </p:nvSpPr>
        <p:spPr>
          <a:xfrm>
            <a:off x="458321" y="2003269"/>
            <a:ext cx="2700000" cy="2340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4A4DFC-5B18-F9C0-2EE2-53CA5277123B}"/>
              </a:ext>
            </a:extLst>
          </p:cNvPr>
          <p:cNvSpPr txBox="1"/>
          <p:nvPr/>
        </p:nvSpPr>
        <p:spPr>
          <a:xfrm>
            <a:off x="481352" y="2022586"/>
            <a:ext cx="2677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REVISIONE PREZZI</a:t>
            </a:r>
          </a:p>
        </p:txBody>
      </p:sp>
      <p:sp>
        <p:nvSpPr>
          <p:cNvPr id="4" name="Rectangle: Rounded Corners 5">
            <a:extLst>
              <a:ext uri="{FF2B5EF4-FFF2-40B4-BE49-F238E27FC236}">
                <a16:creationId xmlns:a16="http://schemas.microsoft.com/office/drawing/2014/main" id="{FAA72B86-2402-C01D-41F7-DCB0A450494E}"/>
              </a:ext>
            </a:extLst>
          </p:cNvPr>
          <p:cNvSpPr/>
          <p:nvPr/>
        </p:nvSpPr>
        <p:spPr>
          <a:xfrm>
            <a:off x="3339070" y="2003269"/>
            <a:ext cx="2700000" cy="23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42DA1E1E-16ED-0CDA-5911-A2977DAE5D54}"/>
              </a:ext>
            </a:extLst>
          </p:cNvPr>
          <p:cNvSpPr txBox="1"/>
          <p:nvPr/>
        </p:nvSpPr>
        <p:spPr>
          <a:xfrm>
            <a:off x="3450276" y="2013061"/>
            <a:ext cx="24775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LIVELLI DI PROGETTAZIONE</a:t>
            </a:r>
          </a:p>
        </p:txBody>
      </p:sp>
      <p:graphicFrame>
        <p:nvGraphicFramePr>
          <p:cNvPr id="8" name="Chart 46">
            <a:extLst>
              <a:ext uri="{FF2B5EF4-FFF2-40B4-BE49-F238E27FC236}">
                <a16:creationId xmlns:a16="http://schemas.microsoft.com/office/drawing/2014/main" id="{A44CAC20-38F5-6562-62A2-B06231E7E6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292244"/>
              </p:ext>
            </p:extLst>
          </p:nvPr>
        </p:nvGraphicFramePr>
        <p:xfrm>
          <a:off x="658890" y="2253404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40">
            <a:extLst>
              <a:ext uri="{FF2B5EF4-FFF2-40B4-BE49-F238E27FC236}">
                <a16:creationId xmlns:a16="http://schemas.microsoft.com/office/drawing/2014/main" id="{834700F9-A4A9-F79A-4378-AC349EEA8D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8220252"/>
              </p:ext>
            </p:extLst>
          </p:nvPr>
        </p:nvGraphicFramePr>
        <p:xfrm>
          <a:off x="3525410" y="2253404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42">
            <a:extLst>
              <a:ext uri="{FF2B5EF4-FFF2-40B4-BE49-F238E27FC236}">
                <a16:creationId xmlns:a16="http://schemas.microsoft.com/office/drawing/2014/main" id="{427638EE-265B-E121-0F3A-8972E6711545}"/>
              </a:ext>
            </a:extLst>
          </p:cNvPr>
          <p:cNvSpPr txBox="1"/>
          <p:nvPr/>
        </p:nvSpPr>
        <p:spPr>
          <a:xfrm>
            <a:off x="1316748" y="2972871"/>
            <a:ext cx="999242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14/201</a:t>
            </a:r>
          </a:p>
          <a:p>
            <a:r>
              <a:rPr lang="it-IT" sz="1600" dirty="0"/>
              <a:t>7%</a:t>
            </a:r>
          </a:p>
        </p:txBody>
      </p:sp>
      <p:sp>
        <p:nvSpPr>
          <p:cNvPr id="11" name="Rectangle: Rounded Corners 55">
            <a:extLst>
              <a:ext uri="{FF2B5EF4-FFF2-40B4-BE49-F238E27FC236}">
                <a16:creationId xmlns:a16="http://schemas.microsoft.com/office/drawing/2014/main" id="{CDB7053F-17C8-6B3A-E401-804D1EC182A7}"/>
              </a:ext>
            </a:extLst>
          </p:cNvPr>
          <p:cNvSpPr/>
          <p:nvPr/>
        </p:nvSpPr>
        <p:spPr>
          <a:xfrm>
            <a:off x="458321" y="4476427"/>
            <a:ext cx="2700000" cy="23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12" name="TextBox 56">
            <a:extLst>
              <a:ext uri="{FF2B5EF4-FFF2-40B4-BE49-F238E27FC236}">
                <a16:creationId xmlns:a16="http://schemas.microsoft.com/office/drawing/2014/main" id="{24E71F95-12AF-9342-ABAA-F494CDE4B8D1}"/>
              </a:ext>
            </a:extLst>
          </p:cNvPr>
          <p:cNvSpPr txBox="1"/>
          <p:nvPr/>
        </p:nvSpPr>
        <p:spPr>
          <a:xfrm>
            <a:off x="423415" y="4449738"/>
            <a:ext cx="2699999" cy="600164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QUALIFICAZIONE DELLE STAZIONI APPALTANTI E DELLE CENTRALI DI COMMITTENZA</a:t>
            </a:r>
          </a:p>
        </p:txBody>
      </p:sp>
      <p:sp>
        <p:nvSpPr>
          <p:cNvPr id="13" name="TextBox 66">
            <a:extLst>
              <a:ext uri="{FF2B5EF4-FFF2-40B4-BE49-F238E27FC236}">
                <a16:creationId xmlns:a16="http://schemas.microsoft.com/office/drawing/2014/main" id="{B6263A72-7CD4-8B39-D701-175F1A408E74}"/>
              </a:ext>
            </a:extLst>
          </p:cNvPr>
          <p:cNvSpPr txBox="1"/>
          <p:nvPr/>
        </p:nvSpPr>
        <p:spPr>
          <a:xfrm>
            <a:off x="4072564" y="2972871"/>
            <a:ext cx="1209083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13/201</a:t>
            </a:r>
          </a:p>
          <a:p>
            <a:r>
              <a:rPr lang="it-IT" sz="1600" dirty="0"/>
              <a:t>6,46%</a:t>
            </a:r>
          </a:p>
        </p:txBody>
      </p:sp>
      <p:graphicFrame>
        <p:nvGraphicFramePr>
          <p:cNvPr id="14" name="Chart 10">
            <a:extLst>
              <a:ext uri="{FF2B5EF4-FFF2-40B4-BE49-F238E27FC236}">
                <a16:creationId xmlns:a16="http://schemas.microsoft.com/office/drawing/2014/main" id="{3CF9F8F7-8D87-09B0-B667-AAD63856FA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3485773"/>
              </p:ext>
            </p:extLst>
          </p:nvPr>
        </p:nvGraphicFramePr>
        <p:xfrm>
          <a:off x="635752" y="4865016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4">
            <a:extLst>
              <a:ext uri="{FF2B5EF4-FFF2-40B4-BE49-F238E27FC236}">
                <a16:creationId xmlns:a16="http://schemas.microsoft.com/office/drawing/2014/main" id="{E456C401-7340-7D49-EAC8-AD11B92E9BC2}"/>
              </a:ext>
            </a:extLst>
          </p:cNvPr>
          <p:cNvSpPr txBox="1"/>
          <p:nvPr/>
        </p:nvSpPr>
        <p:spPr>
          <a:xfrm>
            <a:off x="1276879" y="5623058"/>
            <a:ext cx="999242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12/201</a:t>
            </a:r>
          </a:p>
          <a:p>
            <a:r>
              <a:rPr lang="it-IT" sz="1600" dirty="0"/>
              <a:t>5,97%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4012CBCF-D07F-80DF-EAC2-60D1280EEF88}"/>
              </a:ext>
            </a:extLst>
          </p:cNvPr>
          <p:cNvSpPr txBox="1"/>
          <p:nvPr/>
        </p:nvSpPr>
        <p:spPr>
          <a:xfrm>
            <a:off x="635752" y="1272439"/>
            <a:ext cx="11442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latin typeface="Titillium Web" panose="00000300000000000000" pitchFamily="2" charset="0"/>
              </a:rPr>
              <a:t>Dashboard di monitoraggio </a:t>
            </a:r>
            <a:r>
              <a:rPr lang="it-IT" sz="2800" b="1" i="1" dirty="0">
                <a:latin typeface="Titillium Web" panose="00000300000000000000" pitchFamily="2" charset="0"/>
              </a:rPr>
              <a:t>contributi</a:t>
            </a:r>
            <a:endParaRPr lang="en-US" sz="2800" b="1" i="1" dirty="0">
              <a:latin typeface="Titillium Web" panose="00000300000000000000" pitchFamily="2" charset="0"/>
            </a:endParaRPr>
          </a:p>
        </p:txBody>
      </p:sp>
      <p:sp>
        <p:nvSpPr>
          <p:cNvPr id="23" name="Rectangle: Rounded Corners 1">
            <a:extLst>
              <a:ext uri="{FF2B5EF4-FFF2-40B4-BE49-F238E27FC236}">
                <a16:creationId xmlns:a16="http://schemas.microsoft.com/office/drawing/2014/main" id="{83D3DD11-75F9-8681-810E-FFE970CD519E}"/>
              </a:ext>
            </a:extLst>
          </p:cNvPr>
          <p:cNvSpPr/>
          <p:nvPr/>
        </p:nvSpPr>
        <p:spPr>
          <a:xfrm>
            <a:off x="6284160" y="2003269"/>
            <a:ext cx="2700000" cy="2340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8974876B-0A1C-C52A-44E3-B5FDD6B5BA8B}"/>
              </a:ext>
            </a:extLst>
          </p:cNvPr>
          <p:cNvSpPr txBox="1"/>
          <p:nvPr/>
        </p:nvSpPr>
        <p:spPr>
          <a:xfrm>
            <a:off x="6307191" y="2022586"/>
            <a:ext cx="2677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CRITERI DI AGGIUDICAZIONE</a:t>
            </a:r>
          </a:p>
        </p:txBody>
      </p:sp>
      <p:graphicFrame>
        <p:nvGraphicFramePr>
          <p:cNvPr id="25" name="Chart 46">
            <a:extLst>
              <a:ext uri="{FF2B5EF4-FFF2-40B4-BE49-F238E27FC236}">
                <a16:creationId xmlns:a16="http://schemas.microsoft.com/office/drawing/2014/main" id="{1A886AAE-172E-FBB9-AFD8-DF62E55146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2393352"/>
              </p:ext>
            </p:extLst>
          </p:nvPr>
        </p:nvGraphicFramePr>
        <p:xfrm>
          <a:off x="6484727" y="2153626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6" name="TextBox 66">
            <a:extLst>
              <a:ext uri="{FF2B5EF4-FFF2-40B4-BE49-F238E27FC236}">
                <a16:creationId xmlns:a16="http://schemas.microsoft.com/office/drawing/2014/main" id="{0F578D88-179E-387B-5660-A2161B32DBE4}"/>
              </a:ext>
            </a:extLst>
          </p:cNvPr>
          <p:cNvSpPr txBox="1"/>
          <p:nvPr/>
        </p:nvSpPr>
        <p:spPr>
          <a:xfrm>
            <a:off x="7041213" y="2972871"/>
            <a:ext cx="1209083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12/201</a:t>
            </a:r>
          </a:p>
          <a:p>
            <a:r>
              <a:rPr lang="it-IT" sz="1600" dirty="0"/>
              <a:t>5,97%</a:t>
            </a:r>
          </a:p>
        </p:txBody>
      </p:sp>
      <p:sp>
        <p:nvSpPr>
          <p:cNvPr id="27" name="Rectangle: Rounded Corners 1">
            <a:extLst>
              <a:ext uri="{FF2B5EF4-FFF2-40B4-BE49-F238E27FC236}">
                <a16:creationId xmlns:a16="http://schemas.microsoft.com/office/drawing/2014/main" id="{FA82DD3E-5488-D84D-F434-BD0C4D80419C}"/>
              </a:ext>
            </a:extLst>
          </p:cNvPr>
          <p:cNvSpPr/>
          <p:nvPr/>
        </p:nvSpPr>
        <p:spPr>
          <a:xfrm>
            <a:off x="9302542" y="1936061"/>
            <a:ext cx="2700000" cy="2340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95457C5B-28F2-95FC-6ED6-D27611ECEA93}"/>
              </a:ext>
            </a:extLst>
          </p:cNvPr>
          <p:cNvSpPr txBox="1"/>
          <p:nvPr/>
        </p:nvSpPr>
        <p:spPr>
          <a:xfrm>
            <a:off x="9341495" y="2050579"/>
            <a:ext cx="2677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QUALIFICAZIONE DEGLI OPERATORI ECONOMICI</a:t>
            </a:r>
          </a:p>
        </p:txBody>
      </p:sp>
      <p:graphicFrame>
        <p:nvGraphicFramePr>
          <p:cNvPr id="29" name="Chart 46">
            <a:extLst>
              <a:ext uri="{FF2B5EF4-FFF2-40B4-BE49-F238E27FC236}">
                <a16:creationId xmlns:a16="http://schemas.microsoft.com/office/drawing/2014/main" id="{FB3EF1F7-DB84-DEC4-E50E-B10147472F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4880558"/>
              </p:ext>
            </p:extLst>
          </p:nvPr>
        </p:nvGraphicFramePr>
        <p:xfrm>
          <a:off x="9540646" y="2331976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" name="TextBox 66">
            <a:extLst>
              <a:ext uri="{FF2B5EF4-FFF2-40B4-BE49-F238E27FC236}">
                <a16:creationId xmlns:a16="http://schemas.microsoft.com/office/drawing/2014/main" id="{C9C50BA2-878B-5983-D6BE-E2200E8DA5F2}"/>
              </a:ext>
            </a:extLst>
          </p:cNvPr>
          <p:cNvSpPr txBox="1"/>
          <p:nvPr/>
        </p:nvSpPr>
        <p:spPr>
          <a:xfrm>
            <a:off x="10049155" y="2972871"/>
            <a:ext cx="1209083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12/201</a:t>
            </a:r>
          </a:p>
          <a:p>
            <a:r>
              <a:rPr lang="it-IT" sz="1600" dirty="0"/>
              <a:t>5,97%</a:t>
            </a:r>
          </a:p>
        </p:txBody>
      </p:sp>
      <p:sp>
        <p:nvSpPr>
          <p:cNvPr id="31" name="Rectangle: Rounded Corners 55">
            <a:extLst>
              <a:ext uri="{FF2B5EF4-FFF2-40B4-BE49-F238E27FC236}">
                <a16:creationId xmlns:a16="http://schemas.microsoft.com/office/drawing/2014/main" id="{3BAF0690-33A6-EBB1-C6BA-CD16DBED85B8}"/>
              </a:ext>
            </a:extLst>
          </p:cNvPr>
          <p:cNvSpPr/>
          <p:nvPr/>
        </p:nvSpPr>
        <p:spPr>
          <a:xfrm>
            <a:off x="6281633" y="4491470"/>
            <a:ext cx="2700000" cy="23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32" name="TextBox 56">
            <a:extLst>
              <a:ext uri="{FF2B5EF4-FFF2-40B4-BE49-F238E27FC236}">
                <a16:creationId xmlns:a16="http://schemas.microsoft.com/office/drawing/2014/main" id="{C2565165-2CC2-1192-DA05-96E2F21BF168}"/>
              </a:ext>
            </a:extLst>
          </p:cNvPr>
          <p:cNvSpPr txBox="1"/>
          <p:nvPr/>
        </p:nvSpPr>
        <p:spPr>
          <a:xfrm>
            <a:off x="6165230" y="4445622"/>
            <a:ext cx="2909719" cy="600164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CONTRATTI DI CONCESSIONE ED ESTERNALIZZAZIONE DEGLI AFFIDAMENTI DA PARTE DEI CONCESSIONARI</a:t>
            </a:r>
          </a:p>
        </p:txBody>
      </p:sp>
      <p:graphicFrame>
        <p:nvGraphicFramePr>
          <p:cNvPr id="33" name="Chart 10">
            <a:extLst>
              <a:ext uri="{FF2B5EF4-FFF2-40B4-BE49-F238E27FC236}">
                <a16:creationId xmlns:a16="http://schemas.microsoft.com/office/drawing/2014/main" id="{CDAA62E6-3853-A1B3-E0F4-A1FE335531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417694"/>
              </p:ext>
            </p:extLst>
          </p:nvPr>
        </p:nvGraphicFramePr>
        <p:xfrm>
          <a:off x="6459064" y="4845770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4" name="TextBox 4">
            <a:extLst>
              <a:ext uri="{FF2B5EF4-FFF2-40B4-BE49-F238E27FC236}">
                <a16:creationId xmlns:a16="http://schemas.microsoft.com/office/drawing/2014/main" id="{CD6A1338-10E2-E623-D413-6D093C0E8B44}"/>
              </a:ext>
            </a:extLst>
          </p:cNvPr>
          <p:cNvSpPr txBox="1"/>
          <p:nvPr/>
        </p:nvSpPr>
        <p:spPr>
          <a:xfrm>
            <a:off x="7120468" y="5511470"/>
            <a:ext cx="999242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9/201</a:t>
            </a:r>
          </a:p>
          <a:p>
            <a:r>
              <a:rPr lang="it-IT" sz="1600" dirty="0"/>
              <a:t>4,47%</a:t>
            </a:r>
          </a:p>
        </p:txBody>
      </p:sp>
      <p:sp>
        <p:nvSpPr>
          <p:cNvPr id="35" name="Rectangle: Rounded Corners 55">
            <a:extLst>
              <a:ext uri="{FF2B5EF4-FFF2-40B4-BE49-F238E27FC236}">
                <a16:creationId xmlns:a16="http://schemas.microsoft.com/office/drawing/2014/main" id="{01538FF4-8971-EA33-58D7-4F0A361205FA}"/>
              </a:ext>
            </a:extLst>
          </p:cNvPr>
          <p:cNvSpPr/>
          <p:nvPr/>
        </p:nvSpPr>
        <p:spPr>
          <a:xfrm>
            <a:off x="9258330" y="4442373"/>
            <a:ext cx="2700000" cy="23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36" name="TextBox 56">
            <a:extLst>
              <a:ext uri="{FF2B5EF4-FFF2-40B4-BE49-F238E27FC236}">
                <a16:creationId xmlns:a16="http://schemas.microsoft.com/office/drawing/2014/main" id="{84C5102E-DAC9-6422-94D4-A91C7852C340}"/>
              </a:ext>
            </a:extLst>
          </p:cNvPr>
          <p:cNvSpPr txBox="1"/>
          <p:nvPr/>
        </p:nvSpPr>
        <p:spPr>
          <a:xfrm>
            <a:off x="9168904" y="4483584"/>
            <a:ext cx="2909719" cy="26161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SUBAPPALTO</a:t>
            </a:r>
          </a:p>
        </p:txBody>
      </p:sp>
      <p:graphicFrame>
        <p:nvGraphicFramePr>
          <p:cNvPr id="37" name="Chart 10">
            <a:extLst>
              <a:ext uri="{FF2B5EF4-FFF2-40B4-BE49-F238E27FC236}">
                <a16:creationId xmlns:a16="http://schemas.microsoft.com/office/drawing/2014/main" id="{AD3EB5EC-9887-09E5-2ECD-6A52D24FC4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7045960"/>
              </p:ext>
            </p:extLst>
          </p:nvPr>
        </p:nvGraphicFramePr>
        <p:xfrm>
          <a:off x="9465158" y="4845770"/>
          <a:ext cx="2292656" cy="196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8" name="TextBox 4">
            <a:extLst>
              <a:ext uri="{FF2B5EF4-FFF2-40B4-BE49-F238E27FC236}">
                <a16:creationId xmlns:a16="http://schemas.microsoft.com/office/drawing/2014/main" id="{E4F3B734-53B7-E6F4-385B-9170E528B48F}"/>
              </a:ext>
            </a:extLst>
          </p:cNvPr>
          <p:cNvSpPr txBox="1"/>
          <p:nvPr/>
        </p:nvSpPr>
        <p:spPr>
          <a:xfrm>
            <a:off x="10097165" y="5474059"/>
            <a:ext cx="999242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9/201</a:t>
            </a:r>
          </a:p>
          <a:p>
            <a:r>
              <a:rPr lang="it-IT" sz="1600" dirty="0"/>
              <a:t>4,47%</a:t>
            </a:r>
          </a:p>
        </p:txBody>
      </p:sp>
      <p:sp>
        <p:nvSpPr>
          <p:cNvPr id="46" name="Rectangle: Rounded Corners 55">
            <a:extLst>
              <a:ext uri="{FF2B5EF4-FFF2-40B4-BE49-F238E27FC236}">
                <a16:creationId xmlns:a16="http://schemas.microsoft.com/office/drawing/2014/main" id="{3CA13B64-DFAA-6071-ED31-ECDBAE28C1CC}"/>
              </a:ext>
            </a:extLst>
          </p:cNvPr>
          <p:cNvSpPr/>
          <p:nvPr/>
        </p:nvSpPr>
        <p:spPr>
          <a:xfrm>
            <a:off x="3326771" y="4479067"/>
            <a:ext cx="2700000" cy="234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itillium Web" panose="00000300000000000000" pitchFamily="2" charset="0"/>
            </a:endParaRPr>
          </a:p>
        </p:txBody>
      </p:sp>
      <p:sp>
        <p:nvSpPr>
          <p:cNvPr id="47" name="TextBox 56">
            <a:extLst>
              <a:ext uri="{FF2B5EF4-FFF2-40B4-BE49-F238E27FC236}">
                <a16:creationId xmlns:a16="http://schemas.microsoft.com/office/drawing/2014/main" id="{F0065E08-9F15-BA17-79D3-40CD0F8098D4}"/>
              </a:ext>
            </a:extLst>
          </p:cNvPr>
          <p:cNvSpPr txBox="1"/>
          <p:nvPr/>
        </p:nvSpPr>
        <p:spPr>
          <a:xfrm>
            <a:off x="3329827" y="4521634"/>
            <a:ext cx="2517636" cy="261610"/>
          </a:xfrm>
          <a:prstGeom prst="rect">
            <a:avLst/>
          </a:prstGeom>
          <a:noFill/>
        </p:spPr>
        <p:txBody>
          <a:bodyPr wrap="square" lIns="90000" rIns="90000" rtlCol="0">
            <a:spAutoFit/>
          </a:bodyPr>
          <a:lstStyle/>
          <a:p>
            <a:pPr algn="ctr"/>
            <a:r>
              <a:rPr lang="it-IT" sz="1100" b="1" dirty="0">
                <a:latin typeface="Titillium Web" panose="00000300000000000000" pitchFamily="2" charset="0"/>
              </a:rPr>
              <a:t>DIBATTITO PUBBLICO</a:t>
            </a:r>
          </a:p>
        </p:txBody>
      </p:sp>
      <p:graphicFrame>
        <p:nvGraphicFramePr>
          <p:cNvPr id="48" name="Chart 10">
            <a:extLst>
              <a:ext uri="{FF2B5EF4-FFF2-40B4-BE49-F238E27FC236}">
                <a16:creationId xmlns:a16="http://schemas.microsoft.com/office/drawing/2014/main" id="{DAE67B0C-6AAE-94BD-8B6B-974CC6EB1A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407256"/>
              </p:ext>
            </p:extLst>
          </p:nvPr>
        </p:nvGraphicFramePr>
        <p:xfrm>
          <a:off x="3483295" y="4846555"/>
          <a:ext cx="2322053" cy="2039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9" name="TextBox 4">
            <a:extLst>
              <a:ext uri="{FF2B5EF4-FFF2-40B4-BE49-F238E27FC236}">
                <a16:creationId xmlns:a16="http://schemas.microsoft.com/office/drawing/2014/main" id="{089671A7-91D8-AAE8-AA3F-80C687104281}"/>
              </a:ext>
            </a:extLst>
          </p:cNvPr>
          <p:cNvSpPr txBox="1"/>
          <p:nvPr/>
        </p:nvSpPr>
        <p:spPr>
          <a:xfrm>
            <a:off x="4162154" y="5623058"/>
            <a:ext cx="999242" cy="70788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algn="ctr">
              <a:defRPr sz="2000" b="1">
                <a:solidFill>
                  <a:schemeClr val="tx2"/>
                </a:solidFill>
                <a:latin typeface="Titillium Web" panose="00000300000000000000" pitchFamily="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sz="2400" dirty="0"/>
              <a:t>10/201</a:t>
            </a:r>
          </a:p>
          <a:p>
            <a:r>
              <a:rPr lang="it-IT" sz="1600" dirty="0"/>
              <a:t>4,97%</a:t>
            </a:r>
          </a:p>
        </p:txBody>
      </p:sp>
    </p:spTree>
    <p:extLst>
      <p:ext uri="{BB962C8B-B14F-4D97-AF65-F5344CB8AC3E}">
        <p14:creationId xmlns:p14="http://schemas.microsoft.com/office/powerpoint/2010/main" val="13097064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345,1,Slide9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41B63B3B6E6B4E9B8B9D645B09B0BE" ma:contentTypeVersion="13" ma:contentTypeDescription="Create a new document." ma:contentTypeScope="" ma:versionID="ef826d4553924475f4dcbc4797dfda7e">
  <xsd:schema xmlns:xsd="http://www.w3.org/2001/XMLSchema" xmlns:xs="http://www.w3.org/2001/XMLSchema" xmlns:p="http://schemas.microsoft.com/office/2006/metadata/properties" xmlns:ns2="5691da2f-6b76-4d6c-bea0-7cf8ec11f454" xmlns:ns3="66c6ec9b-55e8-4bdc-9523-3d92e304f73c" targetNamespace="http://schemas.microsoft.com/office/2006/metadata/properties" ma:root="true" ma:fieldsID="ff87bb23c965015b474af6ddaa794090" ns2:_="" ns3:_="">
    <xsd:import namespace="5691da2f-6b76-4d6c-bea0-7cf8ec11f454"/>
    <xsd:import namespace="66c6ec9b-55e8-4bdc-9523-3d92e304f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91da2f-6b76-4d6c-bea0-7cf8ec11f4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9fa98f0a-f547-4eed-b884-85c87cd841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c6ec9b-55e8-4bdc-9523-3d92e304f73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4b1b5c3-6cef-44f9-956f-7a4fe8a5f683}" ma:internalName="TaxCatchAll" ma:showField="CatchAllData" ma:web="66c6ec9b-55e8-4bdc-9523-3d92e304f7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6c6ec9b-55e8-4bdc-9523-3d92e304f73c" xsi:nil="true"/>
    <lcf76f155ced4ddcb4097134ff3c332f xmlns="5691da2f-6b76-4d6c-bea0-7cf8ec11f45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5C23701-AF97-488F-A595-B5C80BF620E1}">
  <ds:schemaRefs>
    <ds:schemaRef ds:uri="5691da2f-6b76-4d6c-bea0-7cf8ec11f454"/>
    <ds:schemaRef ds:uri="66c6ec9b-55e8-4bdc-9523-3d92e304f73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F26E1F8-0489-4533-BCE6-DDDB129AD9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A600E1-CC35-4EC5-B018-0CBDE8034667}">
  <ds:schemaRefs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66c6ec9b-55e8-4bdc-9523-3d92e304f73c"/>
    <ds:schemaRef ds:uri="5691da2f-6b76-4d6c-bea0-7cf8ec11f454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1094</Words>
  <Application>Microsoft Office PowerPoint</Application>
  <PresentationFormat>Widescreen</PresentationFormat>
  <Paragraphs>193</Paragraphs>
  <Slides>12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Titillium Web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Fosca Pavanello</dc:creator>
  <cp:lastModifiedBy>Michele Affinito</cp:lastModifiedBy>
  <cp:revision>25</cp:revision>
  <cp:lastPrinted>2022-12-15T18:15:07Z</cp:lastPrinted>
  <dcterms:created xsi:type="dcterms:W3CDTF">2021-09-14T16:08:07Z</dcterms:created>
  <dcterms:modified xsi:type="dcterms:W3CDTF">2022-12-16T08:46:31Z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0x0101006D41B63B3B6E6B4E9B8B9D645B09B0BE</vt:lpwstr>
  </property>
</Properties>
</file>